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8C8148-627E-B063-6292-EBA4BAA3EBCF}" v="162" dt="2020-05-17T22:16:24.3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371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8902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5887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9408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222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7462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1960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615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94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799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5151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104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697" r:id="rId6"/>
    <p:sldLayoutId id="2147483693" r:id="rId7"/>
    <p:sldLayoutId id="2147483694" r:id="rId8"/>
    <p:sldLayoutId id="2147483695" r:id="rId9"/>
    <p:sldLayoutId id="2147483696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Napulj" TargetMode="External"/><Relationship Id="rId2" Type="http://schemas.openxmlformats.org/officeDocument/2006/relationships/hyperlink" Target="https://hr.wikipedia.org/wiki/Italij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r.wikipedia.org/wiki/Pe%C4%87" TargetMode="External"/><Relationship Id="rId5" Type="http://schemas.openxmlformats.org/officeDocument/2006/relationships/hyperlink" Target="https://hr.wikipedia.org/wiki/Mozzarella" TargetMode="External"/><Relationship Id="rId4" Type="http://schemas.openxmlformats.org/officeDocument/2006/relationships/hyperlink" Target="https://hr.wikipedia.org/wiki/Sir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hr.wikipedia.org/w/index.php?title=Edamer&amp;action=edit&amp;redlink=1" TargetMode="External"/><Relationship Id="rId13" Type="http://schemas.openxmlformats.org/officeDocument/2006/relationships/hyperlink" Target="https://hr.wikipedia.org/wiki/%C4%8Ce%C5%A1njak" TargetMode="External"/><Relationship Id="rId18" Type="http://schemas.openxmlformats.org/officeDocument/2006/relationships/hyperlink" Target="https://hr.wikipedia.org/w/index.php?title=Feferoni&amp;action=edit&amp;redlink=1" TargetMode="External"/><Relationship Id="rId3" Type="http://schemas.openxmlformats.org/officeDocument/2006/relationships/hyperlink" Target="https://hr.wikipedia.org/wiki/Gljive" TargetMode="External"/><Relationship Id="rId21" Type="http://schemas.openxmlformats.org/officeDocument/2006/relationships/hyperlink" Target="https://hr.wikipedia.org/wiki/Maslina" TargetMode="External"/><Relationship Id="rId7" Type="http://schemas.openxmlformats.org/officeDocument/2006/relationships/hyperlink" Target="https://hr.wikipedia.org/wiki/Ementaler" TargetMode="External"/><Relationship Id="rId12" Type="http://schemas.openxmlformats.org/officeDocument/2006/relationships/hyperlink" Target="https://hr.wikipedia.org/wiki/Raj%C4%8Dica" TargetMode="External"/><Relationship Id="rId17" Type="http://schemas.openxmlformats.org/officeDocument/2006/relationships/hyperlink" Target="https://hr.wikipedia.org/wiki/Panceta" TargetMode="External"/><Relationship Id="rId2" Type="http://schemas.openxmlformats.org/officeDocument/2006/relationships/hyperlink" Target="https://hr.wikipedia.org/wiki/Bosiljak" TargetMode="External"/><Relationship Id="rId16" Type="http://schemas.openxmlformats.org/officeDocument/2006/relationships/hyperlink" Target="https://hr.wikipedia.org/wiki/Pr%C5%A1ut" TargetMode="External"/><Relationship Id="rId20" Type="http://schemas.openxmlformats.org/officeDocument/2006/relationships/hyperlink" Target="https://hr.wikipedia.org/wiki/Lu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r.wikipedia.org/wiki/Gorgonzola" TargetMode="External"/><Relationship Id="rId11" Type="http://schemas.openxmlformats.org/officeDocument/2006/relationships/hyperlink" Target="https://hr.wikipedia.org/wiki/Povr%C4%87e" TargetMode="External"/><Relationship Id="rId24" Type="http://schemas.openxmlformats.org/officeDocument/2006/relationships/hyperlink" Target="https://hr.wikipedia.org/wiki/Per%C5%A1in" TargetMode="External"/><Relationship Id="rId5" Type="http://schemas.openxmlformats.org/officeDocument/2006/relationships/hyperlink" Target="https://hr.wikipedia.org/wiki/Mozzarella" TargetMode="External"/><Relationship Id="rId15" Type="http://schemas.openxmlformats.org/officeDocument/2006/relationships/hyperlink" Target="https://hr.wikipedia.org/wiki/Ulje" TargetMode="External"/><Relationship Id="rId23" Type="http://schemas.openxmlformats.org/officeDocument/2006/relationships/hyperlink" Target="https://hr.wikipedia.org/wiki/Srdela" TargetMode="External"/><Relationship Id="rId10" Type="http://schemas.openxmlformats.org/officeDocument/2006/relationships/hyperlink" Target="https://hr.wikipedia.org/wiki/Vegetarijanska_prehrana" TargetMode="External"/><Relationship Id="rId19" Type="http://schemas.openxmlformats.org/officeDocument/2006/relationships/hyperlink" Target="https://hr.wikipedia.org/wiki/Tuna" TargetMode="External"/><Relationship Id="rId4" Type="http://schemas.openxmlformats.org/officeDocument/2006/relationships/hyperlink" Target="https://hr.wikipedia.org/wiki/Napolitana" TargetMode="External"/><Relationship Id="rId9" Type="http://schemas.openxmlformats.org/officeDocument/2006/relationships/hyperlink" Target="https://hr.wikipedia.org/w/index.php?title=Gauda&amp;action=edit&amp;redlink=1" TargetMode="External"/><Relationship Id="rId14" Type="http://schemas.openxmlformats.org/officeDocument/2006/relationships/hyperlink" Target="https://hr.wikipedia.org/wiki/Origano" TargetMode="External"/><Relationship Id="rId22" Type="http://schemas.openxmlformats.org/officeDocument/2006/relationships/hyperlink" Target="https://hr.wikipedia.org/wiki/%C5%A0koljk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2CFBC99-FB8F-41F7-A81D-A5288D688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F789A7-2139-496A-AF16-4B054799E8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59" r="6" b="11553"/>
          <a:stretch/>
        </p:blipFill>
        <p:spPr>
          <a:xfrm>
            <a:off x="3068" y="10"/>
            <a:ext cx="121889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EF86BFA-9133-4F6B-98BE-1CBB87EB62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3666683"/>
            <a:ext cx="12188952" cy="3191317"/>
          </a:xfrm>
          <a:prstGeom prst="rect">
            <a:avLst/>
          </a:prstGeom>
          <a:gradFill>
            <a:gsLst>
              <a:gs pos="42000">
                <a:schemeClr val="bg1">
                  <a:alpha val="23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5999" y="3834174"/>
            <a:ext cx="5257800" cy="1701570"/>
          </a:xfrm>
        </p:spPr>
        <p:txBody>
          <a:bodyPr anchor="b">
            <a:normAutofit/>
          </a:bodyPr>
          <a:lstStyle/>
          <a:p>
            <a:pPr algn="l"/>
            <a:r>
              <a:rPr lang="en-US" sz="4400" b="1" dirty="0">
                <a:cs typeface="Calibri Light"/>
              </a:rPr>
              <a:t>Pizza party 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0" y="5592499"/>
            <a:ext cx="5147960" cy="6467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3200" b="1" dirty="0">
                <a:cs typeface="Calibri"/>
              </a:rPr>
              <a:t>1</a:t>
            </a:r>
            <a:r>
              <a:rPr lang="hr-HR" sz="3200" b="1" dirty="0">
                <a:cs typeface="Calibri"/>
              </a:rPr>
              <a:t>.</a:t>
            </a:r>
            <a:r>
              <a:rPr lang="en-US" sz="3200" b="1" dirty="0">
                <a:cs typeface="Calibri"/>
              </a:rPr>
              <a:t> </a:t>
            </a:r>
            <a:r>
              <a:rPr lang="en-US" sz="3200" b="1" dirty="0" err="1">
                <a:cs typeface="Calibri"/>
              </a:rPr>
              <a:t>kh</a:t>
            </a:r>
            <a:r>
              <a:rPr lang="en-US" sz="3200" b="1" dirty="0">
                <a:cs typeface="Calibri"/>
              </a:rPr>
              <a:t> 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CCD879-AD92-4609-B958-16F4F546E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Pizza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23DF8-C0C0-43F7-B5C3-CD9AB5D02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ea typeface="+mn-lt"/>
                <a:cs typeface="+mn-lt"/>
              </a:rPr>
              <a:t>Pizza</a:t>
            </a:r>
            <a:r>
              <a:rPr lang="en-US" dirty="0">
                <a:ea typeface="+mn-lt"/>
                <a:cs typeface="+mn-lt"/>
              </a:rPr>
              <a:t> je </a:t>
            </a:r>
            <a:r>
              <a:rPr lang="en-US" dirty="0" err="1">
                <a:ea typeface="+mn-lt"/>
                <a:cs typeface="+mn-lt"/>
              </a:rPr>
              <a:t>vrsta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jela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koje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potječe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iz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>
                <a:ea typeface="+mn-lt"/>
                <a:cs typeface="+mn-lt"/>
                <a:hlinkClick r:id="rId2"/>
              </a:rPr>
              <a:t>talijanske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kuhinje</a:t>
            </a:r>
            <a:r>
              <a:rPr lang="en-US" dirty="0">
                <a:ea typeface="+mn-lt"/>
                <a:cs typeface="+mn-lt"/>
              </a:rPr>
              <a:t> (</a:t>
            </a:r>
            <a:r>
              <a:rPr lang="en-US" dirty="0" err="1">
                <a:ea typeface="+mn-lt"/>
                <a:cs typeface="+mn-lt"/>
              </a:rPr>
              <a:t>posebno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iz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>
                <a:ea typeface="+mn-lt"/>
                <a:cs typeface="+mn-lt"/>
                <a:hlinkClick r:id="rId3"/>
              </a:rPr>
              <a:t>napolitanske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regije</a:t>
            </a:r>
            <a:r>
              <a:rPr lang="en-US" dirty="0">
                <a:ea typeface="+mn-lt"/>
                <a:cs typeface="+mn-lt"/>
              </a:rPr>
              <a:t>), a </a:t>
            </a:r>
            <a:r>
              <a:rPr lang="en-US" dirty="0" err="1">
                <a:ea typeface="+mn-lt"/>
                <a:cs typeface="+mn-lt"/>
              </a:rPr>
              <a:t>koja</a:t>
            </a:r>
            <a:r>
              <a:rPr lang="en-US" dirty="0">
                <a:ea typeface="+mn-lt"/>
                <a:cs typeface="+mn-lt"/>
              </a:rPr>
              <a:t> se </a:t>
            </a:r>
            <a:r>
              <a:rPr lang="en-US" dirty="0" err="1">
                <a:ea typeface="+mn-lt"/>
                <a:cs typeface="+mn-lt"/>
              </a:rPr>
              <a:t>sastoji</a:t>
            </a:r>
            <a:r>
              <a:rPr lang="en-US" dirty="0">
                <a:ea typeface="+mn-lt"/>
                <a:cs typeface="+mn-lt"/>
              </a:rPr>
              <a:t> od </a:t>
            </a:r>
            <a:r>
              <a:rPr lang="en-US" dirty="0" err="1">
                <a:ea typeface="+mn-lt"/>
                <a:cs typeface="+mn-lt"/>
              </a:rPr>
              <a:t>tankog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najčešće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okruglog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tijesta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premazanog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umakom</a:t>
            </a:r>
            <a:r>
              <a:rPr lang="en-US" dirty="0">
                <a:ea typeface="+mn-lt"/>
                <a:cs typeface="+mn-lt"/>
              </a:rPr>
              <a:t> od </a:t>
            </a:r>
            <a:r>
              <a:rPr lang="en-US" dirty="0" err="1">
                <a:ea typeface="+mn-lt"/>
                <a:cs typeface="+mn-lt"/>
              </a:rPr>
              <a:t>rajčice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koje</a:t>
            </a:r>
            <a:r>
              <a:rPr lang="en-US" dirty="0">
                <a:ea typeface="+mn-lt"/>
                <a:cs typeface="+mn-lt"/>
              </a:rPr>
              <a:t> se </a:t>
            </a:r>
            <a:r>
              <a:rPr lang="en-US" dirty="0" err="1">
                <a:ea typeface="+mn-lt"/>
                <a:cs typeface="+mn-lt"/>
              </a:rPr>
              <a:t>zatim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stavljaju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razni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dodatci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prije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svega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>
                <a:ea typeface="+mn-lt"/>
                <a:cs typeface="+mn-lt"/>
                <a:hlinkClick r:id="rId4"/>
              </a:rPr>
              <a:t>sir</a:t>
            </a:r>
            <a:r>
              <a:rPr lang="en-US" dirty="0">
                <a:ea typeface="+mn-lt"/>
                <a:cs typeface="+mn-lt"/>
              </a:rPr>
              <a:t> (</a:t>
            </a:r>
            <a:r>
              <a:rPr lang="en-US" dirty="0" err="1">
                <a:ea typeface="+mn-lt"/>
                <a:cs typeface="+mn-lt"/>
              </a:rPr>
              <a:t>izvorno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>
                <a:ea typeface="+mn-lt"/>
                <a:cs typeface="+mn-lt"/>
                <a:hlinkClick r:id="rId5"/>
              </a:rPr>
              <a:t>mozzarella</a:t>
            </a:r>
            <a:r>
              <a:rPr lang="en-US" dirty="0">
                <a:ea typeface="+mn-lt"/>
                <a:cs typeface="+mn-lt"/>
              </a:rPr>
              <a:t>), a </a:t>
            </a:r>
            <a:r>
              <a:rPr lang="en-US" dirty="0" err="1">
                <a:ea typeface="+mn-lt"/>
                <a:cs typeface="+mn-lt"/>
              </a:rPr>
              <a:t>zatim</a:t>
            </a:r>
            <a:r>
              <a:rPr lang="en-US" dirty="0">
                <a:ea typeface="+mn-lt"/>
                <a:cs typeface="+mn-lt"/>
              </a:rPr>
              <a:t> se </a:t>
            </a:r>
            <a:r>
              <a:rPr lang="en-US" dirty="0" err="1">
                <a:ea typeface="+mn-lt"/>
                <a:cs typeface="+mn-lt"/>
              </a:rPr>
              <a:t>peče</a:t>
            </a:r>
            <a:r>
              <a:rPr lang="en-US" dirty="0">
                <a:ea typeface="+mn-lt"/>
                <a:cs typeface="+mn-lt"/>
              </a:rPr>
              <a:t> u </a:t>
            </a:r>
            <a:r>
              <a:rPr lang="en-US" dirty="0" err="1">
                <a:ea typeface="+mn-lt"/>
                <a:cs typeface="+mn-lt"/>
              </a:rPr>
              <a:t>krušnoj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>
                <a:ea typeface="+mn-lt"/>
                <a:cs typeface="+mn-lt"/>
                <a:hlinkClick r:id="rId6"/>
              </a:rPr>
              <a:t>peći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Pizza je </a:t>
            </a:r>
            <a:r>
              <a:rPr lang="en-US" dirty="0" err="1">
                <a:ea typeface="+mn-lt"/>
                <a:cs typeface="+mn-lt"/>
              </a:rPr>
              <a:t>vrlo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popularno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jelo</a:t>
            </a:r>
            <a:r>
              <a:rPr lang="en-US" dirty="0">
                <a:ea typeface="+mn-lt"/>
                <a:cs typeface="+mn-lt"/>
              </a:rPr>
              <a:t> u </a:t>
            </a:r>
            <a:r>
              <a:rPr lang="en-US" dirty="0" err="1">
                <a:ea typeface="+mn-lt"/>
                <a:cs typeface="+mn-lt"/>
              </a:rPr>
              <a:t>svijetu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prije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svega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zbog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jeftinih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lako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dostupnih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osnovnih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sastojaka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jednostavnosti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spravljanja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7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685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77D0D5-128C-4864-8D15-CA981A293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Najpoznatije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pizze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1923B-BF57-4025-A347-DBE6378E8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500" i="1">
                <a:ea typeface="+mn-lt"/>
                <a:cs typeface="+mn-lt"/>
              </a:rPr>
              <a:t>Margherita</a:t>
            </a:r>
            <a:r>
              <a:rPr lang="en-US" sz="1500">
                <a:ea typeface="+mn-lt"/>
                <a:cs typeface="+mn-lt"/>
              </a:rPr>
              <a:t> - </a:t>
            </a:r>
            <a:r>
              <a:rPr lang="en-US" sz="1500" err="1">
                <a:ea typeface="+mn-lt"/>
                <a:cs typeface="+mn-lt"/>
              </a:rPr>
              <a:t>rajčica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i</a:t>
            </a:r>
            <a:r>
              <a:rPr lang="en-US" sz="1500">
                <a:ea typeface="+mn-lt"/>
                <a:cs typeface="+mn-lt"/>
              </a:rPr>
              <a:t> sir, </a:t>
            </a:r>
            <a:r>
              <a:rPr lang="en-US" sz="1500" err="1">
                <a:ea typeface="+mn-lt"/>
                <a:cs typeface="+mn-lt"/>
              </a:rPr>
              <a:t>ulje</a:t>
            </a:r>
            <a:r>
              <a:rPr lang="en-US" sz="1500">
                <a:ea typeface="+mn-lt"/>
                <a:cs typeface="+mn-lt"/>
              </a:rPr>
              <a:t> (</a:t>
            </a:r>
            <a:r>
              <a:rPr lang="en-US" sz="1500" err="1">
                <a:ea typeface="+mn-lt"/>
                <a:cs typeface="+mn-lt"/>
              </a:rPr>
              <a:t>prema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izvornom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receptu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začinjena</a:t>
            </a:r>
            <a:r>
              <a:rPr lang="en-US" sz="1500">
                <a:ea typeface="+mn-lt"/>
                <a:cs typeface="+mn-lt"/>
              </a:rPr>
              <a:t> </a:t>
            </a:r>
            <a:r>
              <a:rPr lang="en-US" sz="1500">
                <a:ea typeface="+mn-lt"/>
                <a:cs typeface="+mn-lt"/>
                <a:hlinkClick r:id="rId2"/>
              </a:rPr>
              <a:t>bosiljkom</a:t>
            </a:r>
            <a:r>
              <a:rPr lang="en-US" sz="1500">
                <a:ea typeface="+mn-lt"/>
                <a:cs typeface="+mn-lt"/>
              </a:rPr>
              <a:t>)</a:t>
            </a:r>
            <a:endParaRPr lang="en-US" sz="1500"/>
          </a:p>
          <a:p>
            <a:r>
              <a:rPr lang="en-US" sz="1500" i="1" err="1">
                <a:ea typeface="+mn-lt"/>
                <a:cs typeface="+mn-lt"/>
              </a:rPr>
              <a:t>Capricciosa</a:t>
            </a:r>
            <a:r>
              <a:rPr lang="en-US" sz="1500" i="1">
                <a:ea typeface="+mn-lt"/>
                <a:cs typeface="+mn-lt"/>
              </a:rPr>
              <a:t>/</a:t>
            </a:r>
            <a:r>
              <a:rPr lang="en-US" sz="1500" i="1" err="1">
                <a:ea typeface="+mn-lt"/>
                <a:cs typeface="+mn-lt"/>
              </a:rPr>
              <a:t>Mista</a:t>
            </a:r>
            <a:r>
              <a:rPr lang="en-US" sz="1500">
                <a:ea typeface="+mn-lt"/>
                <a:cs typeface="+mn-lt"/>
              </a:rPr>
              <a:t>, </a:t>
            </a:r>
            <a:r>
              <a:rPr lang="en-US" sz="1500" err="1">
                <a:ea typeface="+mn-lt"/>
                <a:cs typeface="+mn-lt"/>
              </a:rPr>
              <a:t>tj</a:t>
            </a:r>
            <a:r>
              <a:rPr lang="en-US" sz="1500">
                <a:ea typeface="+mn-lt"/>
                <a:cs typeface="+mn-lt"/>
              </a:rPr>
              <a:t>. </a:t>
            </a:r>
            <a:r>
              <a:rPr lang="en-US" sz="1500" err="1">
                <a:ea typeface="+mn-lt"/>
                <a:cs typeface="+mn-lt"/>
              </a:rPr>
              <a:t>miješana</a:t>
            </a:r>
            <a:r>
              <a:rPr lang="en-US" sz="1500">
                <a:ea typeface="+mn-lt"/>
                <a:cs typeface="+mn-lt"/>
              </a:rPr>
              <a:t> - </a:t>
            </a:r>
            <a:r>
              <a:rPr lang="en-US" sz="1500" err="1">
                <a:ea typeface="+mn-lt"/>
                <a:cs typeface="+mn-lt"/>
              </a:rPr>
              <a:t>rajčica</a:t>
            </a:r>
            <a:r>
              <a:rPr lang="en-US" sz="1500">
                <a:ea typeface="+mn-lt"/>
                <a:cs typeface="+mn-lt"/>
              </a:rPr>
              <a:t>, sir, </a:t>
            </a:r>
            <a:r>
              <a:rPr lang="en-US" sz="1500" err="1">
                <a:ea typeface="+mn-lt"/>
                <a:cs typeface="+mn-lt"/>
              </a:rPr>
              <a:t>šunka</a:t>
            </a:r>
            <a:r>
              <a:rPr lang="en-US" sz="1500">
                <a:ea typeface="+mn-lt"/>
                <a:cs typeface="+mn-lt"/>
              </a:rPr>
              <a:t>, </a:t>
            </a:r>
            <a:r>
              <a:rPr lang="en-US" sz="1500">
                <a:ea typeface="+mn-lt"/>
                <a:cs typeface="+mn-lt"/>
                <a:hlinkClick r:id="rId3"/>
              </a:rPr>
              <a:t>gljive</a:t>
            </a:r>
            <a:r>
              <a:rPr lang="en-US" sz="1500">
                <a:ea typeface="+mn-lt"/>
                <a:cs typeface="+mn-lt"/>
              </a:rPr>
              <a:t>, </a:t>
            </a:r>
            <a:r>
              <a:rPr lang="en-US" sz="1500" err="1">
                <a:ea typeface="+mn-lt"/>
                <a:cs typeface="+mn-lt"/>
              </a:rPr>
              <a:t>masline</a:t>
            </a:r>
            <a:endParaRPr lang="en-US" sz="1500" err="1"/>
          </a:p>
          <a:p>
            <a:r>
              <a:rPr lang="en-US" sz="1500" i="1">
                <a:ea typeface="+mn-lt"/>
                <a:cs typeface="+mn-lt"/>
              </a:rPr>
              <a:t>Prosciutto/</a:t>
            </a:r>
            <a:r>
              <a:rPr lang="en-US" sz="1500" i="1" err="1">
                <a:ea typeface="+mn-lt"/>
                <a:cs typeface="+mn-lt"/>
              </a:rPr>
              <a:t>Vesuvio</a:t>
            </a:r>
            <a:r>
              <a:rPr lang="en-US" sz="1500">
                <a:ea typeface="+mn-lt"/>
                <a:cs typeface="+mn-lt"/>
              </a:rPr>
              <a:t> - </a:t>
            </a:r>
            <a:r>
              <a:rPr lang="en-US" sz="1500" err="1">
                <a:ea typeface="+mn-lt"/>
                <a:cs typeface="+mn-lt"/>
              </a:rPr>
              <a:t>rajčica</a:t>
            </a:r>
            <a:r>
              <a:rPr lang="en-US" sz="1500">
                <a:ea typeface="+mn-lt"/>
                <a:cs typeface="+mn-lt"/>
              </a:rPr>
              <a:t>, sir, </a:t>
            </a:r>
            <a:r>
              <a:rPr lang="en-US" sz="1500" err="1">
                <a:ea typeface="+mn-lt"/>
                <a:cs typeface="+mn-lt"/>
              </a:rPr>
              <a:t>šunka</a:t>
            </a:r>
            <a:endParaRPr lang="en-US" sz="1500" err="1"/>
          </a:p>
          <a:p>
            <a:r>
              <a:rPr lang="en-US" sz="1500" i="1" err="1">
                <a:ea typeface="+mn-lt"/>
                <a:cs typeface="+mn-lt"/>
              </a:rPr>
              <a:t>Funghi</a:t>
            </a:r>
            <a:r>
              <a:rPr lang="en-US" sz="1500">
                <a:ea typeface="+mn-lt"/>
                <a:cs typeface="+mn-lt"/>
              </a:rPr>
              <a:t> - </a:t>
            </a:r>
            <a:r>
              <a:rPr lang="en-US" sz="1500" err="1">
                <a:ea typeface="+mn-lt"/>
                <a:cs typeface="+mn-lt"/>
              </a:rPr>
              <a:t>rajčica</a:t>
            </a:r>
            <a:r>
              <a:rPr lang="en-US" sz="1500">
                <a:ea typeface="+mn-lt"/>
                <a:cs typeface="+mn-lt"/>
              </a:rPr>
              <a:t>, sir, </a:t>
            </a:r>
            <a:r>
              <a:rPr lang="en-US" sz="1500" err="1">
                <a:ea typeface="+mn-lt"/>
                <a:cs typeface="+mn-lt"/>
              </a:rPr>
              <a:t>gljive</a:t>
            </a:r>
            <a:endParaRPr lang="en-US" sz="1500" err="1"/>
          </a:p>
          <a:p>
            <a:r>
              <a:rPr lang="en-US" sz="1500" i="1">
                <a:ea typeface="+mn-lt"/>
                <a:cs typeface="+mn-lt"/>
                <a:hlinkClick r:id="rId4"/>
              </a:rPr>
              <a:t>Napolitana</a:t>
            </a:r>
            <a:r>
              <a:rPr lang="en-US" sz="1500">
                <a:ea typeface="+mn-lt"/>
                <a:cs typeface="+mn-lt"/>
              </a:rPr>
              <a:t> - </a:t>
            </a:r>
            <a:r>
              <a:rPr lang="en-US" sz="1500" err="1">
                <a:ea typeface="+mn-lt"/>
                <a:cs typeface="+mn-lt"/>
              </a:rPr>
              <a:t>rajčica</a:t>
            </a:r>
            <a:r>
              <a:rPr lang="en-US" sz="1500">
                <a:ea typeface="+mn-lt"/>
                <a:cs typeface="+mn-lt"/>
              </a:rPr>
              <a:t>, sir, </a:t>
            </a:r>
            <a:r>
              <a:rPr lang="en-US" sz="1500" err="1">
                <a:ea typeface="+mn-lt"/>
                <a:cs typeface="+mn-lt"/>
              </a:rPr>
              <a:t>slani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inćuni</a:t>
            </a:r>
            <a:r>
              <a:rPr lang="en-US" sz="1500">
                <a:ea typeface="+mn-lt"/>
                <a:cs typeface="+mn-lt"/>
              </a:rPr>
              <a:t>, </a:t>
            </a:r>
            <a:r>
              <a:rPr lang="en-US" sz="1500" err="1">
                <a:ea typeface="+mn-lt"/>
                <a:cs typeface="+mn-lt"/>
              </a:rPr>
              <a:t>kapari</a:t>
            </a:r>
            <a:endParaRPr lang="en-US" sz="1500" err="1"/>
          </a:p>
          <a:p>
            <a:r>
              <a:rPr lang="en-US" sz="1500" i="1">
                <a:ea typeface="+mn-lt"/>
                <a:cs typeface="+mn-lt"/>
              </a:rPr>
              <a:t>Quattro </a:t>
            </a:r>
            <a:r>
              <a:rPr lang="en-US" sz="1500" i="1" err="1">
                <a:ea typeface="+mn-lt"/>
                <a:cs typeface="+mn-lt"/>
              </a:rPr>
              <a:t>formaggi</a:t>
            </a:r>
            <a:r>
              <a:rPr lang="en-US" sz="1500">
                <a:ea typeface="+mn-lt"/>
                <a:cs typeface="+mn-lt"/>
              </a:rPr>
              <a:t> - </a:t>
            </a:r>
            <a:r>
              <a:rPr lang="en-US" sz="1500">
                <a:ea typeface="+mn-lt"/>
                <a:cs typeface="+mn-lt"/>
                <a:hlinkClick r:id="rId5"/>
              </a:rPr>
              <a:t>mozzarella</a:t>
            </a:r>
            <a:r>
              <a:rPr lang="en-US" sz="1500">
                <a:ea typeface="+mn-lt"/>
                <a:cs typeface="+mn-lt"/>
              </a:rPr>
              <a:t>, </a:t>
            </a:r>
            <a:r>
              <a:rPr lang="en-US" sz="1500" err="1">
                <a:ea typeface="+mn-lt"/>
                <a:cs typeface="+mn-lt"/>
              </a:rPr>
              <a:t>i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još</a:t>
            </a:r>
            <a:r>
              <a:rPr lang="en-US" sz="1500">
                <a:ea typeface="+mn-lt"/>
                <a:cs typeface="+mn-lt"/>
              </a:rPr>
              <a:t> tri </a:t>
            </a:r>
            <a:r>
              <a:rPr lang="en-US" sz="1500" err="1">
                <a:ea typeface="+mn-lt"/>
                <a:cs typeface="+mn-lt"/>
              </a:rPr>
              <a:t>vrste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sira</a:t>
            </a:r>
            <a:r>
              <a:rPr lang="en-US" sz="1500">
                <a:ea typeface="+mn-lt"/>
                <a:cs typeface="+mn-lt"/>
              </a:rPr>
              <a:t> po </a:t>
            </a:r>
            <a:r>
              <a:rPr lang="en-US" sz="1500" err="1">
                <a:ea typeface="+mn-lt"/>
                <a:cs typeface="+mn-lt"/>
              </a:rPr>
              <a:t>izboru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između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nekih</a:t>
            </a:r>
            <a:r>
              <a:rPr lang="en-US" sz="1500">
                <a:ea typeface="+mn-lt"/>
                <a:cs typeface="+mn-lt"/>
              </a:rPr>
              <a:t> od </a:t>
            </a:r>
            <a:r>
              <a:rPr lang="en-US" sz="1500" err="1">
                <a:ea typeface="+mn-lt"/>
                <a:cs typeface="+mn-lt"/>
              </a:rPr>
              <a:t>vrsta</a:t>
            </a:r>
            <a:r>
              <a:rPr lang="en-US" sz="1500">
                <a:ea typeface="+mn-lt"/>
                <a:cs typeface="+mn-lt"/>
              </a:rPr>
              <a:t> </a:t>
            </a:r>
            <a:r>
              <a:rPr lang="en-US" sz="1500">
                <a:ea typeface="+mn-lt"/>
                <a:cs typeface="+mn-lt"/>
                <a:hlinkClick r:id="rId6"/>
              </a:rPr>
              <a:t>gorgonzole</a:t>
            </a:r>
            <a:r>
              <a:rPr lang="en-US" sz="1500">
                <a:ea typeface="+mn-lt"/>
                <a:cs typeface="+mn-lt"/>
              </a:rPr>
              <a:t>, </a:t>
            </a:r>
            <a:r>
              <a:rPr lang="en-US" sz="1500">
                <a:ea typeface="+mn-lt"/>
                <a:cs typeface="+mn-lt"/>
                <a:hlinkClick r:id="rId7"/>
              </a:rPr>
              <a:t>ementalera</a:t>
            </a:r>
            <a:r>
              <a:rPr lang="en-US" sz="1500">
                <a:ea typeface="+mn-lt"/>
                <a:cs typeface="+mn-lt"/>
              </a:rPr>
              <a:t>, </a:t>
            </a:r>
            <a:r>
              <a:rPr lang="en-US" sz="1500">
                <a:ea typeface="+mn-lt"/>
                <a:cs typeface="+mn-lt"/>
                <a:hlinkClick r:id="rId8"/>
              </a:rPr>
              <a:t>edamera</a:t>
            </a:r>
            <a:r>
              <a:rPr lang="en-US" sz="1500">
                <a:ea typeface="+mn-lt"/>
                <a:cs typeface="+mn-lt"/>
              </a:rPr>
              <a:t>, </a:t>
            </a:r>
            <a:r>
              <a:rPr lang="en-US" sz="1500">
                <a:ea typeface="+mn-lt"/>
                <a:cs typeface="+mn-lt"/>
                <a:hlinkClick r:id="rId9"/>
              </a:rPr>
              <a:t>gaude</a:t>
            </a:r>
            <a:endParaRPr lang="en-US" sz="1500"/>
          </a:p>
          <a:p>
            <a:r>
              <a:rPr lang="en-US" sz="1500" i="1" err="1">
                <a:ea typeface="+mn-lt"/>
                <a:cs typeface="+mn-lt"/>
              </a:rPr>
              <a:t>Vegetariana</a:t>
            </a:r>
            <a:r>
              <a:rPr lang="en-US" sz="1500">
                <a:ea typeface="+mn-lt"/>
                <a:cs typeface="+mn-lt"/>
              </a:rPr>
              <a:t> - </a:t>
            </a:r>
            <a:r>
              <a:rPr lang="en-US" sz="1500">
                <a:ea typeface="+mn-lt"/>
                <a:cs typeface="+mn-lt"/>
                <a:hlinkClick r:id="rId10"/>
              </a:rPr>
              <a:t>vegetarijanska</a:t>
            </a:r>
            <a:r>
              <a:rPr lang="en-US" sz="1500">
                <a:ea typeface="+mn-lt"/>
                <a:cs typeface="+mn-lt"/>
              </a:rPr>
              <a:t> pizza - </a:t>
            </a:r>
            <a:r>
              <a:rPr lang="en-US" sz="1500" err="1">
                <a:ea typeface="+mn-lt"/>
                <a:cs typeface="+mn-lt"/>
              </a:rPr>
              <a:t>rajčica</a:t>
            </a:r>
            <a:r>
              <a:rPr lang="en-US" sz="1500">
                <a:ea typeface="+mn-lt"/>
                <a:cs typeface="+mn-lt"/>
              </a:rPr>
              <a:t>, sir, </a:t>
            </a:r>
            <a:r>
              <a:rPr lang="en-US" sz="1500" err="1">
                <a:ea typeface="+mn-lt"/>
                <a:cs typeface="+mn-lt"/>
              </a:rPr>
              <a:t>razno</a:t>
            </a:r>
            <a:r>
              <a:rPr lang="en-US" sz="1500">
                <a:ea typeface="+mn-lt"/>
                <a:cs typeface="+mn-lt"/>
              </a:rPr>
              <a:t> </a:t>
            </a:r>
            <a:r>
              <a:rPr lang="en-US" sz="1500">
                <a:ea typeface="+mn-lt"/>
                <a:cs typeface="+mn-lt"/>
                <a:hlinkClick r:id="rId11"/>
              </a:rPr>
              <a:t>povrće</a:t>
            </a:r>
            <a:endParaRPr lang="en-US" sz="1500"/>
          </a:p>
          <a:p>
            <a:r>
              <a:rPr lang="en-US" sz="1500" i="1">
                <a:ea typeface="+mn-lt"/>
                <a:cs typeface="+mn-lt"/>
              </a:rPr>
              <a:t>Hawaii</a:t>
            </a:r>
            <a:r>
              <a:rPr lang="en-US" sz="1500">
                <a:ea typeface="+mn-lt"/>
                <a:cs typeface="+mn-lt"/>
              </a:rPr>
              <a:t> - </a:t>
            </a:r>
            <a:r>
              <a:rPr lang="en-US" sz="1500" err="1">
                <a:ea typeface="+mn-lt"/>
                <a:cs typeface="+mn-lt"/>
              </a:rPr>
              <a:t>rajčica</a:t>
            </a:r>
            <a:r>
              <a:rPr lang="en-US" sz="1500">
                <a:ea typeface="+mn-lt"/>
                <a:cs typeface="+mn-lt"/>
              </a:rPr>
              <a:t>, </a:t>
            </a:r>
            <a:r>
              <a:rPr lang="en-US" sz="1500" err="1">
                <a:ea typeface="+mn-lt"/>
                <a:cs typeface="+mn-lt"/>
              </a:rPr>
              <a:t>šunka</a:t>
            </a:r>
            <a:r>
              <a:rPr lang="en-US" sz="1500">
                <a:ea typeface="+mn-lt"/>
                <a:cs typeface="+mn-lt"/>
              </a:rPr>
              <a:t>, </a:t>
            </a:r>
            <a:r>
              <a:rPr lang="en-US" sz="1500" err="1">
                <a:ea typeface="+mn-lt"/>
                <a:cs typeface="+mn-lt"/>
              </a:rPr>
              <a:t>gljive</a:t>
            </a:r>
            <a:r>
              <a:rPr lang="en-US" sz="1500">
                <a:ea typeface="+mn-lt"/>
                <a:cs typeface="+mn-lt"/>
              </a:rPr>
              <a:t>, sir, </a:t>
            </a:r>
            <a:r>
              <a:rPr lang="en-US" sz="1500" err="1">
                <a:ea typeface="+mn-lt"/>
                <a:cs typeface="+mn-lt"/>
              </a:rPr>
              <a:t>ananas</a:t>
            </a:r>
            <a:endParaRPr lang="en-US" sz="1500" err="1"/>
          </a:p>
          <a:p>
            <a:r>
              <a:rPr lang="en-US" sz="1500" i="1">
                <a:ea typeface="+mn-lt"/>
                <a:cs typeface="+mn-lt"/>
              </a:rPr>
              <a:t>Marinara</a:t>
            </a:r>
            <a:r>
              <a:rPr lang="en-US" sz="1500">
                <a:ea typeface="+mn-lt"/>
                <a:cs typeface="+mn-lt"/>
              </a:rPr>
              <a:t> - </a:t>
            </a:r>
            <a:r>
              <a:rPr lang="en-US" sz="1500">
                <a:ea typeface="+mn-lt"/>
                <a:cs typeface="+mn-lt"/>
                <a:hlinkClick r:id="rId12"/>
              </a:rPr>
              <a:t>rajčica</a:t>
            </a:r>
            <a:r>
              <a:rPr lang="en-US" sz="1500">
                <a:ea typeface="+mn-lt"/>
                <a:cs typeface="+mn-lt"/>
              </a:rPr>
              <a:t>, </a:t>
            </a:r>
            <a:r>
              <a:rPr lang="en-US" sz="1500">
                <a:ea typeface="+mn-lt"/>
                <a:cs typeface="+mn-lt"/>
                <a:hlinkClick r:id="rId13"/>
              </a:rPr>
              <a:t>češnjak</a:t>
            </a:r>
            <a:r>
              <a:rPr lang="en-US" sz="1500">
                <a:ea typeface="+mn-lt"/>
                <a:cs typeface="+mn-lt"/>
              </a:rPr>
              <a:t>, </a:t>
            </a:r>
            <a:r>
              <a:rPr lang="en-US" sz="1500">
                <a:ea typeface="+mn-lt"/>
                <a:cs typeface="+mn-lt"/>
                <a:hlinkClick r:id="rId14"/>
              </a:rPr>
              <a:t>origano</a:t>
            </a:r>
            <a:r>
              <a:rPr lang="en-US" sz="1500">
                <a:ea typeface="+mn-lt"/>
                <a:cs typeface="+mn-lt"/>
              </a:rPr>
              <a:t>, </a:t>
            </a:r>
            <a:r>
              <a:rPr lang="en-US" sz="1500">
                <a:ea typeface="+mn-lt"/>
                <a:cs typeface="+mn-lt"/>
                <a:hlinkClick r:id="rId15"/>
              </a:rPr>
              <a:t>ulje</a:t>
            </a:r>
            <a:endParaRPr lang="en-US" sz="1500"/>
          </a:p>
          <a:p>
            <a:r>
              <a:rPr lang="en-US" sz="1500" i="1">
                <a:ea typeface="+mn-lt"/>
                <a:cs typeface="+mn-lt"/>
              </a:rPr>
              <a:t>Prosciutto </a:t>
            </a:r>
            <a:r>
              <a:rPr lang="en-US" sz="1500" i="1" err="1">
                <a:ea typeface="+mn-lt"/>
                <a:cs typeface="+mn-lt"/>
              </a:rPr>
              <a:t>crudo</a:t>
            </a:r>
            <a:r>
              <a:rPr lang="en-US" sz="1500">
                <a:ea typeface="+mn-lt"/>
                <a:cs typeface="+mn-lt"/>
              </a:rPr>
              <a:t>, </a:t>
            </a:r>
            <a:r>
              <a:rPr lang="en-US" sz="1500" err="1">
                <a:ea typeface="+mn-lt"/>
                <a:cs typeface="+mn-lt"/>
              </a:rPr>
              <a:t>tj</a:t>
            </a:r>
            <a:r>
              <a:rPr lang="en-US" sz="1500">
                <a:ea typeface="+mn-lt"/>
                <a:cs typeface="+mn-lt"/>
              </a:rPr>
              <a:t>. pizza s </a:t>
            </a:r>
            <a:r>
              <a:rPr lang="en-US" sz="1500">
                <a:ea typeface="+mn-lt"/>
                <a:cs typeface="+mn-lt"/>
                <a:hlinkClick r:id="rId16"/>
              </a:rPr>
              <a:t>pršutom</a:t>
            </a:r>
            <a:r>
              <a:rPr lang="en-US" sz="1500">
                <a:ea typeface="+mn-lt"/>
                <a:cs typeface="+mn-lt"/>
              </a:rPr>
              <a:t> - </a:t>
            </a:r>
            <a:r>
              <a:rPr lang="en-US" sz="1500" err="1">
                <a:ea typeface="+mn-lt"/>
                <a:cs typeface="+mn-lt"/>
              </a:rPr>
              <a:t>rajčica</a:t>
            </a:r>
            <a:r>
              <a:rPr lang="en-US" sz="1500">
                <a:ea typeface="+mn-lt"/>
                <a:cs typeface="+mn-lt"/>
              </a:rPr>
              <a:t>, sir, </a:t>
            </a:r>
            <a:r>
              <a:rPr lang="en-US" sz="1500">
                <a:ea typeface="+mn-lt"/>
                <a:cs typeface="+mn-lt"/>
                <a:hlinkClick r:id="rId16"/>
              </a:rPr>
              <a:t>pršut</a:t>
            </a:r>
            <a:endParaRPr lang="en-US" sz="1500"/>
          </a:p>
          <a:p>
            <a:r>
              <a:rPr lang="en-US" sz="1500" i="1">
                <a:ea typeface="+mn-lt"/>
                <a:cs typeface="+mn-lt"/>
              </a:rPr>
              <a:t>Bianca</a:t>
            </a:r>
            <a:r>
              <a:rPr lang="en-US" sz="1500">
                <a:ea typeface="+mn-lt"/>
                <a:cs typeface="+mn-lt"/>
              </a:rPr>
              <a:t> - sir, </a:t>
            </a:r>
            <a:r>
              <a:rPr lang="en-US" sz="1500" err="1">
                <a:ea typeface="+mn-lt"/>
                <a:cs typeface="+mn-lt"/>
              </a:rPr>
              <a:t>šunka</a:t>
            </a:r>
            <a:r>
              <a:rPr lang="en-US" sz="1500">
                <a:ea typeface="+mn-lt"/>
                <a:cs typeface="+mn-lt"/>
              </a:rPr>
              <a:t>/</a:t>
            </a:r>
            <a:r>
              <a:rPr lang="en-US" sz="1500" err="1">
                <a:ea typeface="+mn-lt"/>
                <a:cs typeface="+mn-lt"/>
              </a:rPr>
              <a:t>slanina</a:t>
            </a:r>
            <a:r>
              <a:rPr lang="en-US" sz="1500">
                <a:ea typeface="+mn-lt"/>
                <a:cs typeface="+mn-lt"/>
              </a:rPr>
              <a:t>, </a:t>
            </a:r>
            <a:r>
              <a:rPr lang="en-US" sz="1500" err="1">
                <a:ea typeface="+mn-lt"/>
                <a:cs typeface="+mn-lt"/>
              </a:rPr>
              <a:t>vrhnje</a:t>
            </a:r>
            <a:endParaRPr lang="en-US" sz="1500" err="1"/>
          </a:p>
          <a:p>
            <a:r>
              <a:rPr lang="en-US" sz="1500" i="1">
                <a:ea typeface="+mn-lt"/>
                <a:cs typeface="+mn-lt"/>
              </a:rPr>
              <a:t>Picante</a:t>
            </a:r>
            <a:r>
              <a:rPr lang="en-US" sz="1500">
                <a:ea typeface="+mn-lt"/>
                <a:cs typeface="+mn-lt"/>
              </a:rPr>
              <a:t> - </a:t>
            </a:r>
            <a:r>
              <a:rPr lang="en-US" sz="1500" err="1">
                <a:ea typeface="+mn-lt"/>
                <a:cs typeface="+mn-lt"/>
              </a:rPr>
              <a:t>rajčica</a:t>
            </a:r>
            <a:r>
              <a:rPr lang="en-US" sz="1500">
                <a:ea typeface="+mn-lt"/>
                <a:cs typeface="+mn-lt"/>
              </a:rPr>
              <a:t>, sir, </a:t>
            </a:r>
            <a:r>
              <a:rPr lang="en-US" sz="1500" err="1">
                <a:ea typeface="+mn-lt"/>
                <a:cs typeface="+mn-lt"/>
              </a:rPr>
              <a:t>šunka</a:t>
            </a:r>
            <a:r>
              <a:rPr lang="en-US" sz="1500">
                <a:ea typeface="+mn-lt"/>
                <a:cs typeface="+mn-lt"/>
              </a:rPr>
              <a:t>, </a:t>
            </a:r>
            <a:r>
              <a:rPr lang="en-US" sz="1500">
                <a:ea typeface="+mn-lt"/>
                <a:cs typeface="+mn-lt"/>
                <a:hlinkClick r:id="rId3"/>
              </a:rPr>
              <a:t>gljive</a:t>
            </a:r>
            <a:r>
              <a:rPr lang="en-US" sz="1500">
                <a:ea typeface="+mn-lt"/>
                <a:cs typeface="+mn-lt"/>
              </a:rPr>
              <a:t>, </a:t>
            </a:r>
            <a:r>
              <a:rPr lang="en-US" sz="1500">
                <a:ea typeface="+mn-lt"/>
                <a:cs typeface="+mn-lt"/>
                <a:hlinkClick r:id="rId17"/>
              </a:rPr>
              <a:t>panceta</a:t>
            </a:r>
            <a:r>
              <a:rPr lang="en-US" sz="1500">
                <a:ea typeface="+mn-lt"/>
                <a:cs typeface="+mn-lt"/>
              </a:rPr>
              <a:t>, </a:t>
            </a:r>
            <a:r>
              <a:rPr lang="en-US" sz="1500" err="1">
                <a:ea typeface="+mn-lt"/>
                <a:cs typeface="+mn-lt"/>
              </a:rPr>
              <a:t>ljuti</a:t>
            </a:r>
            <a:r>
              <a:rPr lang="en-US" sz="1500">
                <a:ea typeface="+mn-lt"/>
                <a:cs typeface="+mn-lt"/>
              </a:rPr>
              <a:t> </a:t>
            </a:r>
            <a:r>
              <a:rPr lang="en-US" sz="1500">
                <a:ea typeface="+mn-lt"/>
                <a:cs typeface="+mn-lt"/>
                <a:hlinkClick r:id="rId18"/>
              </a:rPr>
              <a:t>feferoni</a:t>
            </a:r>
            <a:endParaRPr lang="en-US" sz="1500"/>
          </a:p>
          <a:p>
            <a:r>
              <a:rPr lang="en-US" sz="1500" i="1">
                <a:ea typeface="+mn-lt"/>
                <a:cs typeface="+mn-lt"/>
              </a:rPr>
              <a:t>Al </a:t>
            </a:r>
            <a:r>
              <a:rPr lang="en-US" sz="1500" i="1" err="1">
                <a:ea typeface="+mn-lt"/>
                <a:cs typeface="+mn-lt"/>
              </a:rPr>
              <a:t>tonno</a:t>
            </a:r>
            <a:r>
              <a:rPr lang="en-US" sz="1500">
                <a:ea typeface="+mn-lt"/>
                <a:cs typeface="+mn-lt"/>
              </a:rPr>
              <a:t>, </a:t>
            </a:r>
            <a:r>
              <a:rPr lang="en-US" sz="1500" err="1">
                <a:ea typeface="+mn-lt"/>
                <a:cs typeface="+mn-lt"/>
              </a:rPr>
              <a:t>tj</a:t>
            </a:r>
            <a:r>
              <a:rPr lang="en-US" sz="1500">
                <a:ea typeface="+mn-lt"/>
                <a:cs typeface="+mn-lt"/>
              </a:rPr>
              <a:t>. pizza s </a:t>
            </a:r>
            <a:r>
              <a:rPr lang="en-US" sz="1500" err="1">
                <a:ea typeface="+mn-lt"/>
                <a:cs typeface="+mn-lt"/>
              </a:rPr>
              <a:t>tunom</a:t>
            </a:r>
            <a:r>
              <a:rPr lang="en-US" sz="1500">
                <a:ea typeface="+mn-lt"/>
                <a:cs typeface="+mn-lt"/>
              </a:rPr>
              <a:t> - </a:t>
            </a:r>
            <a:r>
              <a:rPr lang="en-US" sz="1500" err="1">
                <a:ea typeface="+mn-lt"/>
                <a:cs typeface="+mn-lt"/>
              </a:rPr>
              <a:t>rajčica</a:t>
            </a:r>
            <a:r>
              <a:rPr lang="en-US" sz="1500">
                <a:ea typeface="+mn-lt"/>
                <a:cs typeface="+mn-lt"/>
              </a:rPr>
              <a:t>, sir, </a:t>
            </a:r>
            <a:r>
              <a:rPr lang="en-US" sz="1500">
                <a:ea typeface="+mn-lt"/>
                <a:cs typeface="+mn-lt"/>
                <a:hlinkClick r:id="rId19"/>
              </a:rPr>
              <a:t>tuna</a:t>
            </a:r>
            <a:r>
              <a:rPr lang="en-US" sz="1500">
                <a:ea typeface="+mn-lt"/>
                <a:cs typeface="+mn-lt"/>
              </a:rPr>
              <a:t>, </a:t>
            </a:r>
            <a:r>
              <a:rPr lang="en-US" sz="1500">
                <a:ea typeface="+mn-lt"/>
                <a:cs typeface="+mn-lt"/>
                <a:hlinkClick r:id="rId20"/>
              </a:rPr>
              <a:t>luk</a:t>
            </a:r>
            <a:r>
              <a:rPr lang="en-US" sz="1500">
                <a:ea typeface="+mn-lt"/>
                <a:cs typeface="+mn-lt"/>
              </a:rPr>
              <a:t>, </a:t>
            </a:r>
            <a:r>
              <a:rPr lang="en-US" sz="1500">
                <a:ea typeface="+mn-lt"/>
                <a:cs typeface="+mn-lt"/>
                <a:hlinkClick r:id="rId21"/>
              </a:rPr>
              <a:t>masline</a:t>
            </a:r>
            <a:endParaRPr lang="en-US" sz="1500"/>
          </a:p>
          <a:p>
            <a:r>
              <a:rPr lang="en-US" sz="1500" i="1">
                <a:ea typeface="+mn-lt"/>
                <a:cs typeface="+mn-lt"/>
              </a:rPr>
              <a:t>Frutti di mare</a:t>
            </a:r>
            <a:r>
              <a:rPr lang="en-US" sz="1500">
                <a:ea typeface="+mn-lt"/>
                <a:cs typeface="+mn-lt"/>
              </a:rPr>
              <a:t>, </a:t>
            </a:r>
            <a:r>
              <a:rPr lang="en-US" sz="1500" err="1">
                <a:ea typeface="+mn-lt"/>
                <a:cs typeface="+mn-lt"/>
              </a:rPr>
              <a:t>tj</a:t>
            </a:r>
            <a:r>
              <a:rPr lang="en-US" sz="1500">
                <a:ea typeface="+mn-lt"/>
                <a:cs typeface="+mn-lt"/>
              </a:rPr>
              <a:t>. pizza s </a:t>
            </a:r>
            <a:r>
              <a:rPr lang="en-US" sz="1500" err="1">
                <a:ea typeface="+mn-lt"/>
                <a:cs typeface="+mn-lt"/>
              </a:rPr>
              <a:t>plodovima</a:t>
            </a:r>
            <a:r>
              <a:rPr lang="en-US" sz="1500">
                <a:ea typeface="+mn-lt"/>
                <a:cs typeface="+mn-lt"/>
              </a:rPr>
              <a:t> mora - </a:t>
            </a:r>
            <a:r>
              <a:rPr lang="en-US" sz="1500" err="1">
                <a:ea typeface="+mn-lt"/>
                <a:cs typeface="+mn-lt"/>
              </a:rPr>
              <a:t>rajčica</a:t>
            </a:r>
            <a:r>
              <a:rPr lang="en-US" sz="1500">
                <a:ea typeface="+mn-lt"/>
                <a:cs typeface="+mn-lt"/>
              </a:rPr>
              <a:t>, sir, </a:t>
            </a:r>
            <a:r>
              <a:rPr lang="en-US" sz="1500">
                <a:ea typeface="+mn-lt"/>
                <a:cs typeface="+mn-lt"/>
                <a:hlinkClick r:id="rId22"/>
              </a:rPr>
              <a:t>školjke</a:t>
            </a:r>
            <a:r>
              <a:rPr lang="en-US" sz="1500">
                <a:ea typeface="+mn-lt"/>
                <a:cs typeface="+mn-lt"/>
              </a:rPr>
              <a:t>, </a:t>
            </a:r>
            <a:r>
              <a:rPr lang="en-US" sz="1500" err="1">
                <a:ea typeface="+mn-lt"/>
                <a:cs typeface="+mn-lt"/>
              </a:rPr>
              <a:t>repići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kozica</a:t>
            </a:r>
            <a:r>
              <a:rPr lang="en-US" sz="1500">
                <a:ea typeface="+mn-lt"/>
                <a:cs typeface="+mn-lt"/>
              </a:rPr>
              <a:t>, </a:t>
            </a:r>
            <a:r>
              <a:rPr lang="en-US" sz="1500">
                <a:ea typeface="+mn-lt"/>
                <a:cs typeface="+mn-lt"/>
                <a:hlinkClick r:id="rId23"/>
              </a:rPr>
              <a:t>srdele</a:t>
            </a:r>
            <a:r>
              <a:rPr lang="en-US" sz="1500">
                <a:ea typeface="+mn-lt"/>
                <a:cs typeface="+mn-lt"/>
              </a:rPr>
              <a:t>, </a:t>
            </a:r>
            <a:r>
              <a:rPr lang="en-US" sz="1500" err="1">
                <a:ea typeface="+mn-lt"/>
                <a:cs typeface="+mn-lt"/>
              </a:rPr>
              <a:t>maslinovo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ulje</a:t>
            </a:r>
            <a:r>
              <a:rPr lang="en-US" sz="1500">
                <a:ea typeface="+mn-lt"/>
                <a:cs typeface="+mn-lt"/>
              </a:rPr>
              <a:t>, </a:t>
            </a:r>
            <a:r>
              <a:rPr lang="en-US" sz="1500">
                <a:ea typeface="+mn-lt"/>
                <a:cs typeface="+mn-lt"/>
                <a:hlinkClick r:id="rId24"/>
              </a:rPr>
              <a:t>peršin</a:t>
            </a:r>
            <a:r>
              <a:rPr lang="en-US" sz="1500">
                <a:ea typeface="+mn-lt"/>
                <a:cs typeface="+mn-lt"/>
              </a:rPr>
              <a:t>, </a:t>
            </a:r>
            <a:r>
              <a:rPr lang="en-US" sz="1500" err="1">
                <a:ea typeface="+mn-lt"/>
                <a:cs typeface="+mn-lt"/>
              </a:rPr>
              <a:t>maslina</a:t>
            </a:r>
            <a:endParaRPr lang="en-US" sz="1500" err="1"/>
          </a:p>
          <a:p>
            <a:r>
              <a:rPr lang="en-US" sz="1500" i="1">
                <a:ea typeface="+mn-lt"/>
                <a:cs typeface="+mn-lt"/>
              </a:rPr>
              <a:t>Calzone</a:t>
            </a:r>
            <a:r>
              <a:rPr lang="en-US" sz="1500">
                <a:ea typeface="+mn-lt"/>
                <a:cs typeface="+mn-lt"/>
              </a:rPr>
              <a:t> - </a:t>
            </a:r>
            <a:r>
              <a:rPr lang="en-US" sz="1500" err="1">
                <a:ea typeface="+mn-lt"/>
                <a:cs typeface="+mn-lt"/>
              </a:rPr>
              <a:t>rajčica</a:t>
            </a:r>
            <a:r>
              <a:rPr lang="en-US" sz="1500">
                <a:ea typeface="+mn-lt"/>
                <a:cs typeface="+mn-lt"/>
              </a:rPr>
              <a:t>, sir, </a:t>
            </a:r>
            <a:r>
              <a:rPr lang="en-US" sz="1500" err="1">
                <a:ea typeface="+mn-lt"/>
                <a:cs typeface="+mn-lt"/>
              </a:rPr>
              <a:t>šunka</a:t>
            </a:r>
            <a:endParaRPr lang="en-US" sz="1500" err="1"/>
          </a:p>
          <a:p>
            <a:endParaRPr lang="en-US" sz="150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967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77D0D5-128C-4864-8D15-CA981A293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" y="1065649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Najpoznatije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pizze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B6B1C939-B313-4B3F-975B-6A418D8DCF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B97544"/>
              </a:clrFrom>
              <a:clrTo>
                <a:srgbClr val="B9754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1" b="16171"/>
          <a:stretch/>
        </p:blipFill>
        <p:spPr>
          <a:xfrm>
            <a:off x="3288323" y="26876"/>
            <a:ext cx="8900629" cy="678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26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Arc 68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7E36F3B-5EA3-4859-A8E1-7DB2CD0BF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E2635EE6-D269-46B5-8431-4D0F084D4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-4"/>
            <a:ext cx="5491718" cy="6858003"/>
          </a:xfrm>
          <a:custGeom>
            <a:avLst/>
            <a:gdLst>
              <a:gd name="connsiteX0" fmla="*/ 2609706 w 6252552"/>
              <a:gd name="connsiteY0" fmla="*/ 0 h 6858003"/>
              <a:gd name="connsiteX1" fmla="*/ 6252552 w 6252552"/>
              <a:gd name="connsiteY1" fmla="*/ 0 h 6858003"/>
              <a:gd name="connsiteX2" fmla="*/ 6252552 w 6252552"/>
              <a:gd name="connsiteY2" fmla="*/ 6858002 h 6858003"/>
              <a:gd name="connsiteX3" fmla="*/ 6228060 w 6252552"/>
              <a:gd name="connsiteY3" fmla="*/ 6858002 h 6858003"/>
              <a:gd name="connsiteX4" fmla="*/ 6228060 w 6252552"/>
              <a:gd name="connsiteY4" fmla="*/ 6858003 h 6858003"/>
              <a:gd name="connsiteX5" fmla="*/ 0 w 6252552"/>
              <a:gd name="connsiteY5" fmla="*/ 6858003 h 6858003"/>
              <a:gd name="connsiteX6" fmla="*/ 0 w 6252552"/>
              <a:gd name="connsiteY6" fmla="*/ 1 h 6858003"/>
              <a:gd name="connsiteX7" fmla="*/ 2609701 w 6252552"/>
              <a:gd name="connsiteY7" fmla="*/ 1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52552" h="6858003">
                <a:moveTo>
                  <a:pt x="2609706" y="0"/>
                </a:moveTo>
                <a:lnTo>
                  <a:pt x="6252552" y="0"/>
                </a:lnTo>
                <a:lnTo>
                  <a:pt x="6252552" y="6858002"/>
                </a:lnTo>
                <a:lnTo>
                  <a:pt x="6228060" y="6858002"/>
                </a:lnTo>
                <a:lnTo>
                  <a:pt x="6228060" y="6858003"/>
                </a:lnTo>
                <a:lnTo>
                  <a:pt x="0" y="6858003"/>
                </a:lnTo>
                <a:lnTo>
                  <a:pt x="0" y="1"/>
                </a:lnTo>
                <a:lnTo>
                  <a:pt x="260970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18E928D9-3091-4385-B979-265D55AD0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3011">
            <a:off x="2179195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4F80C3-7C2D-4360-A5D8-5C00FCCAC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795509"/>
            <a:ext cx="4343203" cy="279860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Pizze učenika 1.kh</a:t>
            </a:r>
          </a:p>
        </p:txBody>
      </p:sp>
      <p:pic>
        <p:nvPicPr>
          <p:cNvPr id="7" name="Picture 7" descr="A pizza sitting on top of a pan on a stove&#10;&#10;Description generated with high confidence">
            <a:extLst>
              <a:ext uri="{FF2B5EF4-FFF2-40B4-BE49-F238E27FC236}">
                <a16:creationId xmlns:a16="http://schemas.microsoft.com/office/drawing/2014/main" id="{83C6F62A-B056-4B8B-B1E7-C8FA452084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315" r="5" b="3697"/>
          <a:stretch/>
        </p:blipFill>
        <p:spPr>
          <a:xfrm>
            <a:off x="5725325" y="175469"/>
            <a:ext cx="3025660" cy="3146323"/>
          </a:xfrm>
          <a:custGeom>
            <a:avLst/>
            <a:gdLst/>
            <a:ahLst/>
            <a:cxnLst/>
            <a:rect l="l" t="t" r="r" b="b"/>
            <a:pathLst>
              <a:path w="3146323" h="3146323">
                <a:moveTo>
                  <a:pt x="91778" y="0"/>
                </a:moveTo>
                <a:lnTo>
                  <a:pt x="3054545" y="0"/>
                </a:lnTo>
                <a:cubicBezTo>
                  <a:pt x="3105233" y="0"/>
                  <a:pt x="3146323" y="41090"/>
                  <a:pt x="3146323" y="91778"/>
                </a:cubicBezTo>
                <a:lnTo>
                  <a:pt x="3146323" y="3054545"/>
                </a:lnTo>
                <a:cubicBezTo>
                  <a:pt x="3146323" y="3105233"/>
                  <a:pt x="3105233" y="3146323"/>
                  <a:pt x="3054545" y="3146323"/>
                </a:cubicBezTo>
                <a:lnTo>
                  <a:pt x="91778" y="3146323"/>
                </a:lnTo>
                <a:cubicBezTo>
                  <a:pt x="41090" y="3146323"/>
                  <a:pt x="0" y="3105233"/>
                  <a:pt x="0" y="3054545"/>
                </a:cubicBezTo>
                <a:lnTo>
                  <a:pt x="0" y="91778"/>
                </a:lnTo>
                <a:cubicBezTo>
                  <a:pt x="0" y="41090"/>
                  <a:pt x="41090" y="0"/>
                  <a:pt x="91778" y="0"/>
                </a:cubicBezTo>
                <a:close/>
              </a:path>
            </a:pathLst>
          </a:custGeom>
        </p:spPr>
      </p:pic>
      <p:sp>
        <p:nvSpPr>
          <p:cNvPr id="77" name="Oval 76">
            <a:extLst>
              <a:ext uri="{FF2B5EF4-FFF2-40B4-BE49-F238E27FC236}">
                <a16:creationId xmlns:a16="http://schemas.microsoft.com/office/drawing/2014/main" id="{7D602432-D774-4CF5-94E8-7D52D010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1186" y="5486807"/>
            <a:ext cx="491961" cy="4919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5" descr="A picture containing indoor, table, food, sitting&#10;&#10;Description generated with very high confidence">
            <a:extLst>
              <a:ext uri="{FF2B5EF4-FFF2-40B4-BE49-F238E27FC236}">
                <a16:creationId xmlns:a16="http://schemas.microsoft.com/office/drawing/2014/main" id="{1A1BE6BF-397A-4606-A9D0-0B1E54BAD7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665" r="5" b="8347"/>
          <a:stretch/>
        </p:blipFill>
        <p:spPr>
          <a:xfrm>
            <a:off x="8932724" y="175469"/>
            <a:ext cx="3025660" cy="3146323"/>
          </a:xfrm>
          <a:custGeom>
            <a:avLst/>
            <a:gdLst/>
            <a:ahLst/>
            <a:cxnLst/>
            <a:rect l="l" t="t" r="r" b="b"/>
            <a:pathLst>
              <a:path w="3146323" h="3146323">
                <a:moveTo>
                  <a:pt x="91778" y="0"/>
                </a:moveTo>
                <a:lnTo>
                  <a:pt x="3054545" y="0"/>
                </a:lnTo>
                <a:cubicBezTo>
                  <a:pt x="3105233" y="0"/>
                  <a:pt x="3146323" y="41090"/>
                  <a:pt x="3146323" y="91778"/>
                </a:cubicBezTo>
                <a:lnTo>
                  <a:pt x="3146323" y="3054545"/>
                </a:lnTo>
                <a:cubicBezTo>
                  <a:pt x="3146323" y="3105233"/>
                  <a:pt x="3105233" y="3146323"/>
                  <a:pt x="3054545" y="3146323"/>
                </a:cubicBezTo>
                <a:lnTo>
                  <a:pt x="91778" y="3146323"/>
                </a:lnTo>
                <a:cubicBezTo>
                  <a:pt x="41090" y="3146323"/>
                  <a:pt x="0" y="3105233"/>
                  <a:pt x="0" y="3054545"/>
                </a:cubicBezTo>
                <a:lnTo>
                  <a:pt x="0" y="91778"/>
                </a:lnTo>
                <a:cubicBezTo>
                  <a:pt x="0" y="41090"/>
                  <a:pt x="41090" y="0"/>
                  <a:pt x="91778" y="0"/>
                </a:cubicBezTo>
                <a:close/>
              </a:path>
            </a:pathLst>
          </a:custGeom>
        </p:spPr>
      </p:pic>
      <p:pic>
        <p:nvPicPr>
          <p:cNvPr id="6" name="Picture 6" descr="A picture containing indoor, food, cup, table&#10;&#10;Description generated with very high confidence">
            <a:extLst>
              <a:ext uri="{FF2B5EF4-FFF2-40B4-BE49-F238E27FC236}">
                <a16:creationId xmlns:a16="http://schemas.microsoft.com/office/drawing/2014/main" id="{D07183FE-0406-481A-9860-FA93D58073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449" r="-1" b="22820"/>
          <a:stretch/>
        </p:blipFill>
        <p:spPr>
          <a:xfrm>
            <a:off x="8932730" y="3497262"/>
            <a:ext cx="3023509" cy="3146323"/>
          </a:xfrm>
          <a:custGeom>
            <a:avLst/>
            <a:gdLst/>
            <a:ahLst/>
            <a:cxnLst/>
            <a:rect l="l" t="t" r="r" b="b"/>
            <a:pathLst>
              <a:path w="2561387" h="3146323">
                <a:moveTo>
                  <a:pt x="91979" y="0"/>
                </a:moveTo>
                <a:lnTo>
                  <a:pt x="2469408" y="0"/>
                </a:lnTo>
                <a:cubicBezTo>
                  <a:pt x="2520207" y="0"/>
                  <a:pt x="2561387" y="41180"/>
                  <a:pt x="2561387" y="91979"/>
                </a:cubicBezTo>
                <a:lnTo>
                  <a:pt x="2561387" y="3054344"/>
                </a:lnTo>
                <a:cubicBezTo>
                  <a:pt x="2561387" y="3105143"/>
                  <a:pt x="2520207" y="3146323"/>
                  <a:pt x="2469408" y="3146323"/>
                </a:cubicBezTo>
                <a:lnTo>
                  <a:pt x="91979" y="3146323"/>
                </a:lnTo>
                <a:cubicBezTo>
                  <a:pt x="41180" y="3146323"/>
                  <a:pt x="0" y="3105143"/>
                  <a:pt x="0" y="3054344"/>
                </a:cubicBezTo>
                <a:lnTo>
                  <a:pt x="0" y="91979"/>
                </a:lnTo>
                <a:cubicBezTo>
                  <a:pt x="0" y="41180"/>
                  <a:pt x="41180" y="0"/>
                  <a:pt x="91979" y="0"/>
                </a:cubicBezTo>
                <a:close/>
              </a:path>
            </a:pathLst>
          </a:custGeom>
        </p:spPr>
      </p:pic>
      <p:pic>
        <p:nvPicPr>
          <p:cNvPr id="4" name="Picture 4" descr="A pizza sitting on top of a metal pan&#10;&#10;Description generated with very high confidence">
            <a:extLst>
              <a:ext uri="{FF2B5EF4-FFF2-40B4-BE49-F238E27FC236}">
                <a16:creationId xmlns:a16="http://schemas.microsoft.com/office/drawing/2014/main" id="{092CA386-F315-4D16-8348-3108592A157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843" r="1" b="17623"/>
          <a:stretch/>
        </p:blipFill>
        <p:spPr>
          <a:xfrm>
            <a:off x="5722384" y="3497261"/>
            <a:ext cx="3023509" cy="3146323"/>
          </a:xfrm>
          <a:custGeom>
            <a:avLst/>
            <a:gdLst/>
            <a:ahLst/>
            <a:cxnLst/>
            <a:rect l="l" t="t" r="r" b="b"/>
            <a:pathLst>
              <a:path w="2561387" h="3146323">
                <a:moveTo>
                  <a:pt x="91979" y="0"/>
                </a:moveTo>
                <a:lnTo>
                  <a:pt x="2469408" y="0"/>
                </a:lnTo>
                <a:cubicBezTo>
                  <a:pt x="2520207" y="0"/>
                  <a:pt x="2561387" y="41180"/>
                  <a:pt x="2561387" y="91979"/>
                </a:cubicBezTo>
                <a:lnTo>
                  <a:pt x="2561387" y="3054344"/>
                </a:lnTo>
                <a:cubicBezTo>
                  <a:pt x="2561387" y="3105143"/>
                  <a:pt x="2520207" y="3146323"/>
                  <a:pt x="2469408" y="3146323"/>
                </a:cubicBezTo>
                <a:lnTo>
                  <a:pt x="91979" y="3146323"/>
                </a:lnTo>
                <a:cubicBezTo>
                  <a:pt x="41180" y="3146323"/>
                  <a:pt x="0" y="3105143"/>
                  <a:pt x="0" y="3054344"/>
                </a:cubicBezTo>
                <a:lnTo>
                  <a:pt x="0" y="91979"/>
                </a:lnTo>
                <a:cubicBezTo>
                  <a:pt x="0" y="41180"/>
                  <a:pt x="41180" y="0"/>
                  <a:pt x="91979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6181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57E36F3B-5EA3-4859-A8E1-7DB2CD0BF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E2635EE6-D269-46B5-8431-4D0F084D4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-4"/>
            <a:ext cx="5491718" cy="6858003"/>
          </a:xfrm>
          <a:custGeom>
            <a:avLst/>
            <a:gdLst>
              <a:gd name="connsiteX0" fmla="*/ 2609706 w 6252552"/>
              <a:gd name="connsiteY0" fmla="*/ 0 h 6858003"/>
              <a:gd name="connsiteX1" fmla="*/ 6252552 w 6252552"/>
              <a:gd name="connsiteY1" fmla="*/ 0 h 6858003"/>
              <a:gd name="connsiteX2" fmla="*/ 6252552 w 6252552"/>
              <a:gd name="connsiteY2" fmla="*/ 6858002 h 6858003"/>
              <a:gd name="connsiteX3" fmla="*/ 6228060 w 6252552"/>
              <a:gd name="connsiteY3" fmla="*/ 6858002 h 6858003"/>
              <a:gd name="connsiteX4" fmla="*/ 6228060 w 6252552"/>
              <a:gd name="connsiteY4" fmla="*/ 6858003 h 6858003"/>
              <a:gd name="connsiteX5" fmla="*/ 0 w 6252552"/>
              <a:gd name="connsiteY5" fmla="*/ 6858003 h 6858003"/>
              <a:gd name="connsiteX6" fmla="*/ 0 w 6252552"/>
              <a:gd name="connsiteY6" fmla="*/ 1 h 6858003"/>
              <a:gd name="connsiteX7" fmla="*/ 2609701 w 6252552"/>
              <a:gd name="connsiteY7" fmla="*/ 1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52552" h="6858003">
                <a:moveTo>
                  <a:pt x="2609706" y="0"/>
                </a:moveTo>
                <a:lnTo>
                  <a:pt x="6252552" y="0"/>
                </a:lnTo>
                <a:lnTo>
                  <a:pt x="6252552" y="6858002"/>
                </a:lnTo>
                <a:lnTo>
                  <a:pt x="6228060" y="6858002"/>
                </a:lnTo>
                <a:lnTo>
                  <a:pt x="6228060" y="6858003"/>
                </a:lnTo>
                <a:lnTo>
                  <a:pt x="0" y="6858003"/>
                </a:lnTo>
                <a:lnTo>
                  <a:pt x="0" y="1"/>
                </a:lnTo>
                <a:lnTo>
                  <a:pt x="260970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18E928D9-3091-4385-B979-265D55AD0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3011">
            <a:off x="2179195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EE45BC-2603-4DCB-84CE-8A59F8591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795509"/>
            <a:ext cx="4343203" cy="279860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Pizze učenika 1.kh</a:t>
            </a:r>
          </a:p>
          <a:p>
            <a:endParaRPr lang="en-US" sz="6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5" descr="A pizza sitting on top of a wooden cutting board&#10;&#10;Description generated with very high confidence">
            <a:extLst>
              <a:ext uri="{FF2B5EF4-FFF2-40B4-BE49-F238E27FC236}">
                <a16:creationId xmlns:a16="http://schemas.microsoft.com/office/drawing/2014/main" id="{A4C60042-1895-4EF7-AF78-09E792E47B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97" r="5" b="10815"/>
          <a:stretch/>
        </p:blipFill>
        <p:spPr>
          <a:xfrm>
            <a:off x="5725325" y="175469"/>
            <a:ext cx="3025660" cy="3146323"/>
          </a:xfrm>
          <a:custGeom>
            <a:avLst/>
            <a:gdLst/>
            <a:ahLst/>
            <a:cxnLst/>
            <a:rect l="l" t="t" r="r" b="b"/>
            <a:pathLst>
              <a:path w="3146323" h="3146323">
                <a:moveTo>
                  <a:pt x="91778" y="0"/>
                </a:moveTo>
                <a:lnTo>
                  <a:pt x="3054545" y="0"/>
                </a:lnTo>
                <a:cubicBezTo>
                  <a:pt x="3105233" y="0"/>
                  <a:pt x="3146323" y="41090"/>
                  <a:pt x="3146323" y="91778"/>
                </a:cubicBezTo>
                <a:lnTo>
                  <a:pt x="3146323" y="3054545"/>
                </a:lnTo>
                <a:cubicBezTo>
                  <a:pt x="3146323" y="3105233"/>
                  <a:pt x="3105233" y="3146323"/>
                  <a:pt x="3054545" y="3146323"/>
                </a:cubicBezTo>
                <a:lnTo>
                  <a:pt x="91778" y="3146323"/>
                </a:lnTo>
                <a:cubicBezTo>
                  <a:pt x="41090" y="3146323"/>
                  <a:pt x="0" y="3105233"/>
                  <a:pt x="0" y="3054545"/>
                </a:cubicBezTo>
                <a:lnTo>
                  <a:pt x="0" y="91778"/>
                </a:lnTo>
                <a:cubicBezTo>
                  <a:pt x="0" y="41090"/>
                  <a:pt x="41090" y="0"/>
                  <a:pt x="91778" y="0"/>
                </a:cubicBezTo>
                <a:close/>
              </a:path>
            </a:pathLst>
          </a:custGeom>
        </p:spPr>
      </p:pic>
      <p:sp>
        <p:nvSpPr>
          <p:cNvPr id="46" name="Oval 45">
            <a:extLst>
              <a:ext uri="{FF2B5EF4-FFF2-40B4-BE49-F238E27FC236}">
                <a16:creationId xmlns:a16="http://schemas.microsoft.com/office/drawing/2014/main" id="{7D602432-D774-4CF5-94E8-7D52D010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1186" y="5486807"/>
            <a:ext cx="491961" cy="4919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A box of pizza&#10;&#10;Description generated with very high confidence">
            <a:extLst>
              <a:ext uri="{FF2B5EF4-FFF2-40B4-BE49-F238E27FC236}">
                <a16:creationId xmlns:a16="http://schemas.microsoft.com/office/drawing/2014/main" id="{B2CC2349-3D9A-4959-BD97-6EBFF4B6AB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83" r="5" b="19229"/>
          <a:stretch/>
        </p:blipFill>
        <p:spPr>
          <a:xfrm>
            <a:off x="8932724" y="175469"/>
            <a:ext cx="3025660" cy="3146323"/>
          </a:xfrm>
          <a:custGeom>
            <a:avLst/>
            <a:gdLst/>
            <a:ahLst/>
            <a:cxnLst/>
            <a:rect l="l" t="t" r="r" b="b"/>
            <a:pathLst>
              <a:path w="3146323" h="3146323">
                <a:moveTo>
                  <a:pt x="91778" y="0"/>
                </a:moveTo>
                <a:lnTo>
                  <a:pt x="3054545" y="0"/>
                </a:lnTo>
                <a:cubicBezTo>
                  <a:pt x="3105233" y="0"/>
                  <a:pt x="3146323" y="41090"/>
                  <a:pt x="3146323" y="91778"/>
                </a:cubicBezTo>
                <a:lnTo>
                  <a:pt x="3146323" y="3054545"/>
                </a:lnTo>
                <a:cubicBezTo>
                  <a:pt x="3146323" y="3105233"/>
                  <a:pt x="3105233" y="3146323"/>
                  <a:pt x="3054545" y="3146323"/>
                </a:cubicBezTo>
                <a:lnTo>
                  <a:pt x="91778" y="3146323"/>
                </a:lnTo>
                <a:cubicBezTo>
                  <a:pt x="41090" y="3146323"/>
                  <a:pt x="0" y="3105233"/>
                  <a:pt x="0" y="3054545"/>
                </a:cubicBezTo>
                <a:lnTo>
                  <a:pt x="0" y="91778"/>
                </a:lnTo>
                <a:cubicBezTo>
                  <a:pt x="0" y="41090"/>
                  <a:pt x="41090" y="0"/>
                  <a:pt x="91778" y="0"/>
                </a:cubicBezTo>
                <a:close/>
              </a:path>
            </a:pathLst>
          </a:custGeom>
        </p:spPr>
      </p:pic>
      <p:pic>
        <p:nvPicPr>
          <p:cNvPr id="6" name="Picture 6" descr="A slice of pizza on a paper plate&#10;&#10;Description generated with very high confidence">
            <a:extLst>
              <a:ext uri="{FF2B5EF4-FFF2-40B4-BE49-F238E27FC236}">
                <a16:creationId xmlns:a16="http://schemas.microsoft.com/office/drawing/2014/main" id="{265BDC95-0026-4201-AFAC-B110192B7A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935" r="-4" b="1015"/>
          <a:stretch/>
        </p:blipFill>
        <p:spPr>
          <a:xfrm>
            <a:off x="8932730" y="3497262"/>
            <a:ext cx="3023509" cy="3146323"/>
          </a:xfrm>
          <a:custGeom>
            <a:avLst/>
            <a:gdLst/>
            <a:ahLst/>
            <a:cxnLst/>
            <a:rect l="l" t="t" r="r" b="b"/>
            <a:pathLst>
              <a:path w="2561387" h="3146323">
                <a:moveTo>
                  <a:pt x="91979" y="0"/>
                </a:moveTo>
                <a:lnTo>
                  <a:pt x="2469408" y="0"/>
                </a:lnTo>
                <a:cubicBezTo>
                  <a:pt x="2520207" y="0"/>
                  <a:pt x="2561387" y="41180"/>
                  <a:pt x="2561387" y="91979"/>
                </a:cubicBezTo>
                <a:lnTo>
                  <a:pt x="2561387" y="3054344"/>
                </a:lnTo>
                <a:cubicBezTo>
                  <a:pt x="2561387" y="3105143"/>
                  <a:pt x="2520207" y="3146323"/>
                  <a:pt x="2469408" y="3146323"/>
                </a:cubicBezTo>
                <a:lnTo>
                  <a:pt x="91979" y="3146323"/>
                </a:lnTo>
                <a:cubicBezTo>
                  <a:pt x="41180" y="3146323"/>
                  <a:pt x="0" y="3105143"/>
                  <a:pt x="0" y="3054344"/>
                </a:cubicBezTo>
                <a:lnTo>
                  <a:pt x="0" y="91979"/>
                </a:lnTo>
                <a:cubicBezTo>
                  <a:pt x="0" y="41180"/>
                  <a:pt x="41180" y="0"/>
                  <a:pt x="91979" y="0"/>
                </a:cubicBezTo>
                <a:close/>
              </a:path>
            </a:pathLst>
          </a:custGeom>
        </p:spPr>
      </p:pic>
      <p:pic>
        <p:nvPicPr>
          <p:cNvPr id="7" name="Picture 7" descr="A slice of pizza on a paper plate&#10;&#10;Description generated with very high confidence">
            <a:extLst>
              <a:ext uri="{FF2B5EF4-FFF2-40B4-BE49-F238E27FC236}">
                <a16:creationId xmlns:a16="http://schemas.microsoft.com/office/drawing/2014/main" id="{987950E8-D3A0-4C7D-BCF4-81781A58A9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935" r="-4" b="1015"/>
          <a:stretch/>
        </p:blipFill>
        <p:spPr>
          <a:xfrm>
            <a:off x="5722384" y="3497261"/>
            <a:ext cx="3023509" cy="3146323"/>
          </a:xfrm>
          <a:custGeom>
            <a:avLst/>
            <a:gdLst/>
            <a:ahLst/>
            <a:cxnLst/>
            <a:rect l="l" t="t" r="r" b="b"/>
            <a:pathLst>
              <a:path w="2561387" h="3146323">
                <a:moveTo>
                  <a:pt x="91979" y="0"/>
                </a:moveTo>
                <a:lnTo>
                  <a:pt x="2469408" y="0"/>
                </a:lnTo>
                <a:cubicBezTo>
                  <a:pt x="2520207" y="0"/>
                  <a:pt x="2561387" y="41180"/>
                  <a:pt x="2561387" y="91979"/>
                </a:cubicBezTo>
                <a:lnTo>
                  <a:pt x="2561387" y="3054344"/>
                </a:lnTo>
                <a:cubicBezTo>
                  <a:pt x="2561387" y="3105143"/>
                  <a:pt x="2520207" y="3146323"/>
                  <a:pt x="2469408" y="3146323"/>
                </a:cubicBezTo>
                <a:lnTo>
                  <a:pt x="91979" y="3146323"/>
                </a:lnTo>
                <a:cubicBezTo>
                  <a:pt x="41180" y="3146323"/>
                  <a:pt x="0" y="3105143"/>
                  <a:pt x="0" y="3054344"/>
                </a:cubicBezTo>
                <a:lnTo>
                  <a:pt x="0" y="91979"/>
                </a:lnTo>
                <a:cubicBezTo>
                  <a:pt x="0" y="41180"/>
                  <a:pt x="41180" y="0"/>
                  <a:pt x="91979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82014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7E36F3B-5EA3-4859-A8E1-7DB2CD0BF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2635EE6-D269-46B5-8431-4D0F084D4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-4"/>
            <a:ext cx="5491718" cy="6858003"/>
          </a:xfrm>
          <a:custGeom>
            <a:avLst/>
            <a:gdLst>
              <a:gd name="connsiteX0" fmla="*/ 2609706 w 6252552"/>
              <a:gd name="connsiteY0" fmla="*/ 0 h 6858003"/>
              <a:gd name="connsiteX1" fmla="*/ 6252552 w 6252552"/>
              <a:gd name="connsiteY1" fmla="*/ 0 h 6858003"/>
              <a:gd name="connsiteX2" fmla="*/ 6252552 w 6252552"/>
              <a:gd name="connsiteY2" fmla="*/ 6858002 h 6858003"/>
              <a:gd name="connsiteX3" fmla="*/ 6228060 w 6252552"/>
              <a:gd name="connsiteY3" fmla="*/ 6858002 h 6858003"/>
              <a:gd name="connsiteX4" fmla="*/ 6228060 w 6252552"/>
              <a:gd name="connsiteY4" fmla="*/ 6858003 h 6858003"/>
              <a:gd name="connsiteX5" fmla="*/ 0 w 6252552"/>
              <a:gd name="connsiteY5" fmla="*/ 6858003 h 6858003"/>
              <a:gd name="connsiteX6" fmla="*/ 0 w 6252552"/>
              <a:gd name="connsiteY6" fmla="*/ 1 h 6858003"/>
              <a:gd name="connsiteX7" fmla="*/ 2609701 w 6252552"/>
              <a:gd name="connsiteY7" fmla="*/ 1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52552" h="6858003">
                <a:moveTo>
                  <a:pt x="2609706" y="0"/>
                </a:moveTo>
                <a:lnTo>
                  <a:pt x="6252552" y="0"/>
                </a:lnTo>
                <a:lnTo>
                  <a:pt x="6252552" y="6858002"/>
                </a:lnTo>
                <a:lnTo>
                  <a:pt x="6228060" y="6858002"/>
                </a:lnTo>
                <a:lnTo>
                  <a:pt x="6228060" y="6858003"/>
                </a:lnTo>
                <a:lnTo>
                  <a:pt x="0" y="6858003"/>
                </a:lnTo>
                <a:lnTo>
                  <a:pt x="0" y="1"/>
                </a:lnTo>
                <a:lnTo>
                  <a:pt x="260970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18E928D9-3091-4385-B979-265D55AD0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3011">
            <a:off x="2179195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1CE8A9-D718-421F-9510-0FD8ACD10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795509"/>
            <a:ext cx="4343203" cy="279860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Pizze učenika 1.kh</a:t>
            </a:r>
          </a:p>
          <a:p>
            <a:endParaRPr lang="en-US" sz="6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6" descr="A box of pizza&#10;&#10;Description generated with high confidence">
            <a:extLst>
              <a:ext uri="{FF2B5EF4-FFF2-40B4-BE49-F238E27FC236}">
                <a16:creationId xmlns:a16="http://schemas.microsoft.com/office/drawing/2014/main" id="{B5B558FE-B2DB-45A8-9EA7-557202D46D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776" b="33130"/>
          <a:stretch/>
        </p:blipFill>
        <p:spPr>
          <a:xfrm>
            <a:off x="5725325" y="175469"/>
            <a:ext cx="3025660" cy="3146323"/>
          </a:xfrm>
          <a:custGeom>
            <a:avLst/>
            <a:gdLst/>
            <a:ahLst/>
            <a:cxnLst/>
            <a:rect l="l" t="t" r="r" b="b"/>
            <a:pathLst>
              <a:path w="3146323" h="3146323">
                <a:moveTo>
                  <a:pt x="91778" y="0"/>
                </a:moveTo>
                <a:lnTo>
                  <a:pt x="3054545" y="0"/>
                </a:lnTo>
                <a:cubicBezTo>
                  <a:pt x="3105233" y="0"/>
                  <a:pt x="3146323" y="41090"/>
                  <a:pt x="3146323" y="91778"/>
                </a:cubicBezTo>
                <a:lnTo>
                  <a:pt x="3146323" y="3054545"/>
                </a:lnTo>
                <a:cubicBezTo>
                  <a:pt x="3146323" y="3105233"/>
                  <a:pt x="3105233" y="3146323"/>
                  <a:pt x="3054545" y="3146323"/>
                </a:cubicBezTo>
                <a:lnTo>
                  <a:pt x="91778" y="3146323"/>
                </a:lnTo>
                <a:cubicBezTo>
                  <a:pt x="41090" y="3146323"/>
                  <a:pt x="0" y="3105233"/>
                  <a:pt x="0" y="3054545"/>
                </a:cubicBezTo>
                <a:lnTo>
                  <a:pt x="0" y="91778"/>
                </a:lnTo>
                <a:cubicBezTo>
                  <a:pt x="0" y="41090"/>
                  <a:pt x="41090" y="0"/>
                  <a:pt x="91778" y="0"/>
                </a:cubicBezTo>
                <a:close/>
              </a:path>
            </a:pathLst>
          </a:cu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7D602432-D774-4CF5-94E8-7D52D010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1186" y="5486807"/>
            <a:ext cx="491961" cy="4919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A picture containing indoor, sitting, building, table&#10;&#10;Description generated with very high confidence">
            <a:extLst>
              <a:ext uri="{FF2B5EF4-FFF2-40B4-BE49-F238E27FC236}">
                <a16:creationId xmlns:a16="http://schemas.microsoft.com/office/drawing/2014/main" id="{27FA89F9-17BB-4595-AB65-AD77F93B02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768" r="-1" b="28537"/>
          <a:stretch/>
        </p:blipFill>
        <p:spPr>
          <a:xfrm>
            <a:off x="8932724" y="175469"/>
            <a:ext cx="3025660" cy="3146323"/>
          </a:xfrm>
          <a:custGeom>
            <a:avLst/>
            <a:gdLst/>
            <a:ahLst/>
            <a:cxnLst/>
            <a:rect l="l" t="t" r="r" b="b"/>
            <a:pathLst>
              <a:path w="3146323" h="3146323">
                <a:moveTo>
                  <a:pt x="91778" y="0"/>
                </a:moveTo>
                <a:lnTo>
                  <a:pt x="3054545" y="0"/>
                </a:lnTo>
                <a:cubicBezTo>
                  <a:pt x="3105233" y="0"/>
                  <a:pt x="3146323" y="41090"/>
                  <a:pt x="3146323" y="91778"/>
                </a:cubicBezTo>
                <a:lnTo>
                  <a:pt x="3146323" y="3054545"/>
                </a:lnTo>
                <a:cubicBezTo>
                  <a:pt x="3146323" y="3105233"/>
                  <a:pt x="3105233" y="3146323"/>
                  <a:pt x="3054545" y="3146323"/>
                </a:cubicBezTo>
                <a:lnTo>
                  <a:pt x="91778" y="3146323"/>
                </a:lnTo>
                <a:cubicBezTo>
                  <a:pt x="41090" y="3146323"/>
                  <a:pt x="0" y="3105233"/>
                  <a:pt x="0" y="3054545"/>
                </a:cubicBezTo>
                <a:lnTo>
                  <a:pt x="0" y="91778"/>
                </a:lnTo>
                <a:cubicBezTo>
                  <a:pt x="0" y="41090"/>
                  <a:pt x="41090" y="0"/>
                  <a:pt x="91778" y="0"/>
                </a:cubicBezTo>
                <a:close/>
              </a:path>
            </a:pathLst>
          </a:custGeom>
        </p:spPr>
      </p:pic>
      <p:pic>
        <p:nvPicPr>
          <p:cNvPr id="5" name="Picture 5" descr="A close up of a slice of pizza&#10;&#10;Description generated with very high confidence">
            <a:extLst>
              <a:ext uri="{FF2B5EF4-FFF2-40B4-BE49-F238E27FC236}">
                <a16:creationId xmlns:a16="http://schemas.microsoft.com/office/drawing/2014/main" id="{F1C4383A-5E71-482B-9F88-2E1D10BB72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689" r="-4" b="9262"/>
          <a:stretch/>
        </p:blipFill>
        <p:spPr>
          <a:xfrm>
            <a:off x="8932730" y="3497262"/>
            <a:ext cx="3023509" cy="3146323"/>
          </a:xfrm>
          <a:custGeom>
            <a:avLst/>
            <a:gdLst/>
            <a:ahLst/>
            <a:cxnLst/>
            <a:rect l="l" t="t" r="r" b="b"/>
            <a:pathLst>
              <a:path w="2561387" h="3146323">
                <a:moveTo>
                  <a:pt x="91979" y="0"/>
                </a:moveTo>
                <a:lnTo>
                  <a:pt x="2469408" y="0"/>
                </a:lnTo>
                <a:cubicBezTo>
                  <a:pt x="2520207" y="0"/>
                  <a:pt x="2561387" y="41180"/>
                  <a:pt x="2561387" y="91979"/>
                </a:cubicBezTo>
                <a:lnTo>
                  <a:pt x="2561387" y="3054344"/>
                </a:lnTo>
                <a:cubicBezTo>
                  <a:pt x="2561387" y="3105143"/>
                  <a:pt x="2520207" y="3146323"/>
                  <a:pt x="2469408" y="3146323"/>
                </a:cubicBezTo>
                <a:lnTo>
                  <a:pt x="91979" y="3146323"/>
                </a:lnTo>
                <a:cubicBezTo>
                  <a:pt x="41180" y="3146323"/>
                  <a:pt x="0" y="3105143"/>
                  <a:pt x="0" y="3054344"/>
                </a:cubicBezTo>
                <a:lnTo>
                  <a:pt x="0" y="91979"/>
                </a:lnTo>
                <a:cubicBezTo>
                  <a:pt x="0" y="41180"/>
                  <a:pt x="41180" y="0"/>
                  <a:pt x="91979" y="0"/>
                </a:cubicBezTo>
                <a:close/>
              </a:path>
            </a:pathLst>
          </a:custGeom>
        </p:spPr>
      </p:pic>
      <p:pic>
        <p:nvPicPr>
          <p:cNvPr id="7" name="Picture 7" descr="A pizza sitting on top of a pan on a table&#10;&#10;Description generated with very high confidence">
            <a:extLst>
              <a:ext uri="{FF2B5EF4-FFF2-40B4-BE49-F238E27FC236}">
                <a16:creationId xmlns:a16="http://schemas.microsoft.com/office/drawing/2014/main" id="{CAD5A9F8-F0B8-4A49-A593-422C2DA3541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237" r="3693" b="2"/>
          <a:stretch/>
        </p:blipFill>
        <p:spPr>
          <a:xfrm>
            <a:off x="5722384" y="3497261"/>
            <a:ext cx="3023509" cy="3146323"/>
          </a:xfrm>
          <a:custGeom>
            <a:avLst/>
            <a:gdLst/>
            <a:ahLst/>
            <a:cxnLst/>
            <a:rect l="l" t="t" r="r" b="b"/>
            <a:pathLst>
              <a:path w="2561387" h="3146323">
                <a:moveTo>
                  <a:pt x="91979" y="0"/>
                </a:moveTo>
                <a:lnTo>
                  <a:pt x="2469408" y="0"/>
                </a:lnTo>
                <a:cubicBezTo>
                  <a:pt x="2520207" y="0"/>
                  <a:pt x="2561387" y="41180"/>
                  <a:pt x="2561387" y="91979"/>
                </a:cubicBezTo>
                <a:lnTo>
                  <a:pt x="2561387" y="3054344"/>
                </a:lnTo>
                <a:cubicBezTo>
                  <a:pt x="2561387" y="3105143"/>
                  <a:pt x="2520207" y="3146323"/>
                  <a:pt x="2469408" y="3146323"/>
                </a:cubicBezTo>
                <a:lnTo>
                  <a:pt x="91979" y="3146323"/>
                </a:lnTo>
                <a:cubicBezTo>
                  <a:pt x="41180" y="3146323"/>
                  <a:pt x="0" y="3105143"/>
                  <a:pt x="0" y="3054344"/>
                </a:cubicBezTo>
                <a:lnTo>
                  <a:pt x="0" y="91979"/>
                </a:lnTo>
                <a:cubicBezTo>
                  <a:pt x="0" y="41180"/>
                  <a:pt x="41180" y="0"/>
                  <a:pt x="91979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8590866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Office Theme">
      <a:dk1>
        <a:srgbClr val="000000"/>
      </a:dk1>
      <a:lt1>
        <a:srgbClr val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300</Words>
  <Application>Microsoft Office PowerPoint</Application>
  <PresentationFormat>Široki zaslon</PresentationFormat>
  <Paragraphs>25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2" baseType="lpstr">
      <vt:lpstr>Arial</vt:lpstr>
      <vt:lpstr>Avenir Next LT Pro</vt:lpstr>
      <vt:lpstr>Calibri</vt:lpstr>
      <vt:lpstr>Tw Cen MT</vt:lpstr>
      <vt:lpstr>ShapesVTI</vt:lpstr>
      <vt:lpstr>Pizza party </vt:lpstr>
      <vt:lpstr>Pizza</vt:lpstr>
      <vt:lpstr>Najpoznatije pizze</vt:lpstr>
      <vt:lpstr>Najpoznatije pizze</vt:lpstr>
      <vt:lpstr>Pizze učenika 1.kh</vt:lpstr>
      <vt:lpstr>Pizze učenika 1.kh </vt:lpstr>
      <vt:lpstr>Pizze učenika 1.kh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Pizza party </dc:title>
  <dc:creator>Željko Cvitković Đone</dc:creator>
  <cp:lastModifiedBy>Željko Cvitković Đone</cp:lastModifiedBy>
  <cp:revision>1</cp:revision>
  <dcterms:created xsi:type="dcterms:W3CDTF">2020-05-19T18:56:13Z</dcterms:created>
  <dcterms:modified xsi:type="dcterms:W3CDTF">2020-05-19T18:56:27Z</dcterms:modified>
</cp:coreProperties>
</file>