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ica Borić" initials="IB" lastIdx="0" clrIdx="0">
    <p:extLst>
      <p:ext uri="{19B8F6BF-5375-455C-9EA6-DF929625EA0E}">
        <p15:presenceInfo xmlns:p15="http://schemas.microsoft.com/office/powerpoint/2012/main" userId="S003BFFD9B57A0A3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6F42-24AD-4623-9504-7901216573F7}" type="datetimeFigureOut">
              <a:rPr lang="en-US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E960-EF9A-4FC8-8768-925765A7D4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61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8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5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E960-EF9A-4FC8-8768-925765A7D4D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RELJEF PANONSKOG I PERIPANONSKOG PROSTORA 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prostorni</a:t>
            </a:r>
            <a:r>
              <a:rPr lang="EN-US" dirty="0"/>
              <a:t> </a:t>
            </a:r>
            <a:r>
              <a:rPr lang="EN-US" dirty="0" err="1"/>
              <a:t>oblici</a:t>
            </a:r>
            <a:r>
              <a:rPr lang="EN-US" dirty="0"/>
              <a:t> </a:t>
            </a:r>
            <a:r>
              <a:rPr lang="hr-HR" dirty="0"/>
              <a:t>(iznad 200 m </a:t>
            </a:r>
            <a:r>
              <a:rPr lang="hr-HR" dirty="0" err="1"/>
              <a:t>n.v</a:t>
            </a:r>
            <a:r>
              <a:rPr lang="hr-HR" dirty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GORICE </a:t>
            </a:r>
            <a:r>
              <a:rPr lang="EN-US" dirty="0"/>
              <a:t>(</a:t>
            </a:r>
            <a:r>
              <a:rPr lang="EN-US" dirty="0" err="1"/>
              <a:t>humlja</a:t>
            </a:r>
            <a:r>
              <a:rPr lang="EN-US" dirty="0"/>
              <a:t>), </a:t>
            </a:r>
            <a:r>
              <a:rPr lang="hr-HR" dirty="0"/>
              <a:t>ZAGORJA i PRIGORJA </a:t>
            </a:r>
          </a:p>
          <a:p>
            <a:r>
              <a:rPr lang="hr-HR" sz="2000" dirty="0"/>
              <a:t>do 500 m </a:t>
            </a:r>
            <a:r>
              <a:rPr lang="hr-HR" sz="2000" dirty="0" err="1"/>
              <a:t>n.v</a:t>
            </a:r>
            <a:r>
              <a:rPr lang="hr-HR" sz="2000" dirty="0"/>
              <a:t>.</a:t>
            </a:r>
            <a:endParaRPr lang="en-US" sz="2000" dirty="0"/>
          </a:p>
          <a:p>
            <a:r>
              <a:rPr lang="EN-US" sz="2000" dirty="0" err="1"/>
              <a:t>prevladavajući</a:t>
            </a:r>
            <a:r>
              <a:rPr lang="EN-US" sz="2000" dirty="0"/>
              <a:t> </a:t>
            </a:r>
            <a:r>
              <a:rPr lang="EN-US" sz="2000" dirty="0" err="1"/>
              <a:t>reljef</a:t>
            </a:r>
            <a:r>
              <a:rPr lang="EN-US" sz="2000" dirty="0"/>
              <a:t> </a:t>
            </a:r>
            <a:r>
              <a:rPr lang="EN-US" sz="2000" dirty="0" err="1"/>
              <a:t>peripanonske</a:t>
            </a:r>
            <a:r>
              <a:rPr lang="EN-US" sz="2000" dirty="0"/>
              <a:t> </a:t>
            </a:r>
            <a:r>
              <a:rPr lang="EN-US" sz="2000" dirty="0" err="1"/>
              <a:t>Hrvatske</a:t>
            </a:r>
            <a:r>
              <a:rPr lang="EN-US" sz="2000" dirty="0"/>
              <a:t> </a:t>
            </a:r>
            <a:endParaRPr lang="en-US" sz="2000" dirty="0"/>
          </a:p>
          <a:p>
            <a:r>
              <a:rPr lang="EN-US" sz="2000" dirty="0" err="1"/>
              <a:t>agrarno</a:t>
            </a:r>
            <a:r>
              <a:rPr lang="EN-US" sz="2000" dirty="0"/>
              <a:t> </a:t>
            </a:r>
            <a:r>
              <a:rPr lang="EN-US" sz="2000" dirty="0" err="1"/>
              <a:t>atraktivni</a:t>
            </a:r>
            <a:r>
              <a:rPr lang="EN-US" sz="2000" dirty="0"/>
              <a:t>, dobro </a:t>
            </a:r>
            <a:r>
              <a:rPr lang="EN-US" sz="2000" dirty="0" err="1"/>
              <a:t>naseljeni</a:t>
            </a:r>
            <a:r>
              <a:rPr lang="EN-US" sz="2000" dirty="0"/>
              <a:t> </a:t>
            </a:r>
            <a:endParaRPr lang="hr-HR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98" y="2781226"/>
            <a:ext cx="5619750" cy="37433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945858" y="6488668"/>
            <a:ext cx="18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Hrvatsko Zagorje </a:t>
            </a:r>
          </a:p>
        </p:txBody>
      </p:sp>
    </p:spTree>
    <p:extLst>
      <p:ext uri="{BB962C8B-B14F-4D97-AF65-F5344CB8AC3E}">
        <p14:creationId xmlns:p14="http://schemas.microsoft.com/office/powerpoint/2010/main" val="44579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Reljefni</a:t>
            </a:r>
            <a:r>
              <a:rPr lang="EN-US"/>
              <a:t> </a:t>
            </a:r>
            <a:r>
              <a:rPr lang="EN-US" err="1"/>
              <a:t>oblici</a:t>
            </a:r>
            <a:r>
              <a:rPr lang="EN-US"/>
              <a:t> </a:t>
            </a:r>
            <a:r>
              <a:rPr lang="EN-US" err="1"/>
              <a:t>iznad</a:t>
            </a:r>
            <a:r>
              <a:rPr lang="EN-US"/>
              <a:t> 500 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6019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starog</a:t>
            </a:r>
            <a:r>
              <a:rPr lang="EN-US" dirty="0"/>
              <a:t> </a:t>
            </a:r>
            <a:r>
              <a:rPr lang="EN-US" dirty="0" err="1"/>
              <a:t>postanka</a:t>
            </a:r>
            <a:r>
              <a:rPr lang="EN-US" dirty="0"/>
              <a:t> </a:t>
            </a:r>
            <a:r>
              <a:rPr lang="HR-HR" dirty="0"/>
              <a:t>(gromadna gorja)</a:t>
            </a:r>
          </a:p>
          <a:p>
            <a:r>
              <a:rPr lang="HR-HR" dirty="0" err="1"/>
              <a:t>horst</a:t>
            </a:r>
            <a:r>
              <a:rPr lang="HR-HR" dirty="0"/>
              <a:t> (Medvednica)</a:t>
            </a:r>
          </a:p>
          <a:p>
            <a:endParaRPr lang="hr-HR" dirty="0"/>
          </a:p>
          <a:p>
            <a:endParaRPr lang="hr-HR" dirty="0"/>
          </a:p>
          <a:p>
            <a:endParaRPr lang="en-US" dirty="0"/>
          </a:p>
          <a:p>
            <a:endParaRPr lang="hr-HR" dirty="0"/>
          </a:p>
          <a:p>
            <a:r>
              <a:rPr lang="hr-HR" dirty="0"/>
              <a:t>Samo su tri gore iznad 1000 m.</a:t>
            </a:r>
          </a:p>
          <a:p>
            <a:pPr marL="0" indent="0">
              <a:buNone/>
            </a:pPr>
            <a:r>
              <a:rPr lang="hr-HR" dirty="0"/>
              <a:t>    Koje su to?    </a:t>
            </a:r>
            <a:endParaRPr lang="en-US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9" y="2783184"/>
            <a:ext cx="3231613" cy="204473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31" y="1434144"/>
            <a:ext cx="6947369" cy="47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                    ?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2" y="1825625"/>
            <a:ext cx="6683655" cy="4351338"/>
          </a:xfrm>
        </p:spPr>
      </p:pic>
      <p:sp>
        <p:nvSpPr>
          <p:cNvPr id="6" name="Elipsa 5"/>
          <p:cNvSpPr/>
          <p:nvPr/>
        </p:nvSpPr>
        <p:spPr>
          <a:xfrm>
            <a:off x="4478215" y="3188678"/>
            <a:ext cx="257908" cy="234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4736123" y="2769518"/>
            <a:ext cx="257908" cy="234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4865078" y="2391269"/>
            <a:ext cx="257908" cy="234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5662245" y="3012832"/>
            <a:ext cx="257908" cy="234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727" y="3305908"/>
            <a:ext cx="268247" cy="24995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085" y="2997335"/>
            <a:ext cx="268247" cy="24995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490" y="2519560"/>
            <a:ext cx="268247" cy="249958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8316888" y="3239545"/>
            <a:ext cx="251778" cy="1913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302" y="3555866"/>
            <a:ext cx="268247" cy="207282"/>
          </a:xfrm>
          <a:prstGeom prst="rect">
            <a:avLst/>
          </a:prstGeom>
        </p:spPr>
      </p:pic>
      <p:sp>
        <p:nvSpPr>
          <p:cNvPr id="15" name="Jednakokračni trokut 14"/>
          <p:cNvSpPr/>
          <p:nvPr/>
        </p:nvSpPr>
        <p:spPr>
          <a:xfrm>
            <a:off x="8366022" y="3597873"/>
            <a:ext cx="434657" cy="33055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Jednakokračni trokut 15"/>
          <p:cNvSpPr/>
          <p:nvPr/>
        </p:nvSpPr>
        <p:spPr>
          <a:xfrm>
            <a:off x="8198651" y="2799512"/>
            <a:ext cx="434657" cy="33055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427" y="1820909"/>
            <a:ext cx="390110" cy="36351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069" y="2314642"/>
            <a:ext cx="463336" cy="347502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359" y="2943256"/>
            <a:ext cx="268247" cy="207282"/>
          </a:xfrm>
          <a:prstGeom prst="rect">
            <a:avLst/>
          </a:prstGeom>
        </p:spPr>
      </p:pic>
      <p:sp>
        <p:nvSpPr>
          <p:cNvPr id="20" name="TekstniOkvir 19"/>
          <p:cNvSpPr txBox="1"/>
          <p:nvPr/>
        </p:nvSpPr>
        <p:spPr>
          <a:xfrm>
            <a:off x="10448301" y="1485219"/>
            <a:ext cx="1565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 </a:t>
            </a:r>
          </a:p>
          <a:p>
            <a:r>
              <a:rPr lang="hr-HR"/>
              <a:t>gore </a:t>
            </a:r>
          </a:p>
          <a:p>
            <a:endParaRPr lang="hr-HR"/>
          </a:p>
          <a:p>
            <a:r>
              <a:rPr lang="hr-HR" err="1"/>
              <a:t>lesne</a:t>
            </a:r>
            <a:r>
              <a:rPr lang="hr-HR"/>
              <a:t> zaravni</a:t>
            </a:r>
          </a:p>
          <a:p>
            <a:endParaRPr lang="hr-HR"/>
          </a:p>
          <a:p>
            <a:r>
              <a:rPr lang="hr-HR" err="1"/>
              <a:t>poloji</a:t>
            </a:r>
            <a:r>
              <a:rPr lang="hr-H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631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Koja je razlika između reljefa nizinske Hrvatske i ostalih prostora ?</a:t>
            </a:r>
          </a:p>
          <a:p>
            <a:r>
              <a:rPr lang="hr-HR" dirty="0"/>
              <a:t>Koji dio nizinske Hrvatske ima najmanju energiju reljefa?</a:t>
            </a:r>
          </a:p>
          <a:p>
            <a:r>
              <a:rPr lang="hr-HR" dirty="0"/>
              <a:t>Kako je nastala Medvednica?</a:t>
            </a:r>
          </a:p>
          <a:p>
            <a:r>
              <a:rPr lang="hr-HR" dirty="0"/>
              <a:t>Po čemu se razlikuju </a:t>
            </a:r>
            <a:r>
              <a:rPr lang="hr-HR" dirty="0" err="1"/>
              <a:t>poloji</a:t>
            </a:r>
            <a:r>
              <a:rPr lang="hr-HR" dirty="0"/>
              <a:t> od terasa?</a:t>
            </a:r>
          </a:p>
          <a:p>
            <a:r>
              <a:rPr lang="hr-HR" dirty="0"/>
              <a:t>Koji reljefni oblik prikazuje fotografija?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4" y="2740416"/>
            <a:ext cx="4839285" cy="32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1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9175" y="1838325"/>
            <a:ext cx="5045774" cy="4560888"/>
          </a:xfrm>
        </p:spPr>
      </p:pic>
      <p:sp>
        <p:nvSpPr>
          <p:cNvPr id="5" name="TextBox 4"/>
          <p:cNvSpPr txBox="1"/>
          <p:nvPr/>
        </p:nvSpPr>
        <p:spPr>
          <a:xfrm>
            <a:off x="6468836" y="1838325"/>
            <a:ext cx="4884964" cy="464742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Kakva je </a:t>
            </a:r>
            <a:r>
              <a:rPr lang="EN-US" sz="2800" dirty="0" err="1"/>
              <a:t>energija</a:t>
            </a:r>
            <a:r>
              <a:rPr lang="EN-US" sz="2800" dirty="0"/>
              <a:t> </a:t>
            </a:r>
            <a:r>
              <a:rPr lang="EN-US" sz="2800" dirty="0" err="1"/>
              <a:t>reljefa</a:t>
            </a:r>
            <a:r>
              <a:rPr lang="hr-HR" sz="2800" dirty="0"/>
              <a:t> nizinske Hrvatske?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prevladava</a:t>
            </a:r>
            <a:r>
              <a:rPr lang="EN-US" sz="2800" dirty="0"/>
              <a:t> </a:t>
            </a:r>
            <a:r>
              <a:rPr lang="EN-US" sz="2800" dirty="0" err="1"/>
              <a:t>nizinski</a:t>
            </a:r>
            <a:r>
              <a:rPr lang="EN-US" sz="2800" dirty="0"/>
              <a:t> </a:t>
            </a:r>
            <a:r>
              <a:rPr lang="EN-US" sz="2800" dirty="0" err="1"/>
              <a:t>reljef</a:t>
            </a:r>
            <a:r>
              <a:rPr lang="EN-US" sz="2800" dirty="0"/>
              <a:t> </a:t>
            </a:r>
            <a:endParaRPr lang="hr-HR" sz="2800" dirty="0"/>
          </a:p>
          <a:p>
            <a:r>
              <a:rPr lang="HR-HR" sz="2800" dirty="0"/>
              <a:t>    </a:t>
            </a:r>
            <a:r>
              <a:rPr lang="EN-US" sz="2800" dirty="0"/>
              <a:t>(&gt; 200m)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nepropusne</a:t>
            </a:r>
            <a:r>
              <a:rPr lang="EN-US" sz="2800" dirty="0"/>
              <a:t> </a:t>
            </a:r>
            <a:r>
              <a:rPr lang="EN-US" sz="2800" dirty="0" err="1"/>
              <a:t>stijene</a:t>
            </a:r>
            <a:r>
              <a:rPr lang="EN-US" sz="2800" dirty="0"/>
              <a:t> 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 </a:t>
            </a:r>
            <a:r>
              <a:rPr lang="EN-US" sz="2800" dirty="0" err="1"/>
              <a:t>pramoru</a:t>
            </a:r>
            <a:r>
              <a:rPr lang="EN-US" sz="2800" dirty="0"/>
              <a:t> Tethys </a:t>
            </a:r>
            <a:r>
              <a:rPr lang="EN-US" sz="2800" dirty="0" err="1"/>
              <a:t>nastaju</a:t>
            </a:r>
            <a:r>
              <a:rPr lang="EN-US" sz="2800" dirty="0"/>
              <a:t> </a:t>
            </a:r>
            <a:r>
              <a:rPr lang="EN-US" sz="2800" dirty="0" err="1"/>
              <a:t>otoci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danas</a:t>
            </a:r>
            <a:r>
              <a:rPr lang="EN-US" sz="2800" dirty="0"/>
              <a:t> gore.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-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3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676275"/>
            <a:ext cx="8344856" cy="7780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0525" y="257175"/>
            <a:ext cx="4240226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/>
              <a:t>GEOLOŠKA KARTA HRVATSKE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6903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RELJEFNI OBLICI NIZINSKOG RELJEFA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Poloji</a:t>
            </a:r>
            <a:r>
              <a:rPr lang="EN-US"/>
              <a:t>    </a:t>
            </a:r>
            <a:endParaRPr lang="en-US"/>
          </a:p>
          <a:p>
            <a:r>
              <a:rPr lang="EN-US" err="1"/>
              <a:t>Riječne</a:t>
            </a:r>
            <a:r>
              <a:rPr lang="EN-US"/>
              <a:t> </a:t>
            </a:r>
            <a:r>
              <a:rPr lang="EN-US" err="1"/>
              <a:t>terase</a:t>
            </a:r>
            <a:endParaRPr lang="en-US" err="1"/>
          </a:p>
          <a:p>
            <a:r>
              <a:rPr lang="EN-US" err="1"/>
              <a:t>Lesne</a:t>
            </a:r>
            <a:r>
              <a:rPr lang="EN-US"/>
              <a:t> </a:t>
            </a:r>
            <a:r>
              <a:rPr lang="EN-US" err="1"/>
              <a:t>zaravni</a:t>
            </a:r>
            <a:endParaRPr lang="en-US" err="1"/>
          </a:p>
          <a:p>
            <a:endParaRPr lang="en-US" err="1"/>
          </a:p>
          <a:p>
            <a:r>
              <a:rPr lang="EN-US" err="1"/>
              <a:t>Brežuljci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pobrđa</a:t>
            </a:r>
            <a:r>
              <a:rPr lang="EN-US"/>
              <a:t> - od 200 do 500 m n.v.</a:t>
            </a:r>
            <a:endParaRPr lang="en-US"/>
          </a:p>
          <a:p>
            <a:r>
              <a:rPr lang="EN-US" err="1"/>
              <a:t>Gromadna</a:t>
            </a:r>
            <a:r>
              <a:rPr lang="EN-US"/>
              <a:t> </a:t>
            </a:r>
            <a:r>
              <a:rPr lang="EN-US" err="1"/>
              <a:t>gorja</a:t>
            </a:r>
            <a:r>
              <a:rPr lang="EN-US"/>
              <a:t> - od 500 do 1000 m n.v.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2425778"/>
            <a:ext cx="2743200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800"/>
              <a:t>do 200 m n.v.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3962400" y="2016023"/>
            <a:ext cx="138970" cy="12797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98" y="365125"/>
            <a:ext cx="10482390" cy="777588"/>
          </a:xfrm>
        </p:spPr>
        <p:txBody>
          <a:bodyPr/>
          <a:lstStyle/>
          <a:p>
            <a:r>
              <a:rPr lang="EN-US" sz="3600" dirty="0"/>
              <a:t>POLOJI</a:t>
            </a:r>
            <a:r>
              <a:rPr lang="EN-US" dirty="0"/>
              <a:t>                                 </a:t>
            </a:r>
            <a:r>
              <a:rPr lang="EN-US" sz="3600" dirty="0"/>
              <a:t>TERASE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25" y="1038585"/>
            <a:ext cx="5157787" cy="1455452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err="1"/>
              <a:t>Najrašireniji</a:t>
            </a:r>
            <a:r>
              <a:rPr lang="EN-US" sz="2800" b="0" dirty="0"/>
              <a:t> </a:t>
            </a:r>
            <a:r>
              <a:rPr lang="EN-US" sz="2800" b="0" dirty="0" err="1"/>
              <a:t>reljefni</a:t>
            </a:r>
            <a:r>
              <a:rPr lang="EN-US" sz="2800" b="0" dirty="0"/>
              <a:t> </a:t>
            </a:r>
            <a:r>
              <a:rPr lang="EN-US" sz="2800" b="0" dirty="0" err="1"/>
              <a:t>oblik</a:t>
            </a:r>
            <a:r>
              <a:rPr lang="EN-US" sz="2800" b="0" dirty="0"/>
              <a:t> </a:t>
            </a:r>
            <a:r>
              <a:rPr lang="EN-US" sz="2800" b="0" dirty="0" err="1"/>
              <a:t>nizinske</a:t>
            </a:r>
            <a:r>
              <a:rPr lang="EN-US" sz="2800" b="0" dirty="0"/>
              <a:t> RH</a:t>
            </a:r>
            <a:endParaRPr lang="en-US" sz="2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err="1"/>
              <a:t>Akumulacija</a:t>
            </a:r>
            <a:r>
              <a:rPr lang="EN-US" sz="2800" b="0" dirty="0"/>
              <a:t> </a:t>
            </a:r>
            <a:r>
              <a:rPr lang="EN-US" sz="2800" b="0" dirty="0" err="1"/>
              <a:t>gline</a:t>
            </a:r>
            <a:r>
              <a:rPr lang="EN-US" sz="2800" b="0" dirty="0"/>
              <a:t> </a:t>
            </a:r>
            <a:r>
              <a:rPr lang="EN-US" sz="2800" b="0" dirty="0" err="1"/>
              <a:t>i</a:t>
            </a:r>
            <a:r>
              <a:rPr lang="EN-US" sz="2800" b="0" dirty="0"/>
              <a:t> </a:t>
            </a:r>
            <a:r>
              <a:rPr lang="EN-US" sz="2800" b="0" dirty="0" err="1"/>
              <a:t>pijeska</a:t>
            </a:r>
            <a:r>
              <a:rPr lang="EN-US" sz="2800" b="0" dirty="0"/>
              <a:t>  </a:t>
            </a:r>
            <a:r>
              <a:rPr lang="EN-US" sz="2800" b="0" dirty="0" err="1"/>
              <a:t>uz</a:t>
            </a:r>
            <a:r>
              <a:rPr lang="EN-US" sz="2800" b="0" dirty="0"/>
              <a:t> </a:t>
            </a:r>
            <a:r>
              <a:rPr lang="EN-US" sz="2800" b="0" dirty="0" err="1"/>
              <a:t>rijeke</a:t>
            </a:r>
            <a:endParaRPr lang="en-US" sz="2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err="1"/>
              <a:t>Povremeno</a:t>
            </a:r>
            <a:r>
              <a:rPr lang="EN-US" sz="2800" b="0" dirty="0"/>
              <a:t> </a:t>
            </a:r>
            <a:r>
              <a:rPr lang="EN-US" sz="2800" b="0" dirty="0" err="1"/>
              <a:t>plavljeni</a:t>
            </a:r>
            <a:r>
              <a:rPr lang="EN-US" sz="2800" b="0" dirty="0"/>
              <a:t>  </a:t>
            </a:r>
            <a:endParaRPr lang="en-US" sz="2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err="1"/>
              <a:t>Močvare</a:t>
            </a:r>
            <a:r>
              <a:rPr lang="EN-US" sz="2800" b="0" dirty="0"/>
              <a:t> (</a:t>
            </a:r>
            <a:r>
              <a:rPr lang="EN-US" sz="2800" b="0" dirty="0" err="1"/>
              <a:t>nenaseljeni</a:t>
            </a:r>
            <a:r>
              <a:rPr lang="EN-US" sz="2800" b="0" dirty="0"/>
              <a:t>)</a:t>
            </a:r>
            <a:endParaRPr lang="hr-HR" sz="2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0" dirty="0"/>
              <a:t>Zaštićeni (turizam)</a:t>
            </a:r>
            <a:endParaRPr lang="en-US" sz="2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50003"/>
            <a:ext cx="5183188" cy="1455072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err="1"/>
              <a:t>Uzdignut</a:t>
            </a:r>
            <a:r>
              <a:rPr lang="EN-US" sz="2600" b="0" dirty="0"/>
              <a:t> </a:t>
            </a:r>
            <a:r>
              <a:rPr lang="EN-US" sz="2600" b="0" dirty="0" err="1"/>
              <a:t>ocjeditii</a:t>
            </a:r>
            <a:r>
              <a:rPr lang="EN-US" sz="2600" b="0" dirty="0"/>
              <a:t> </a:t>
            </a:r>
            <a:r>
              <a:rPr lang="EN-US" sz="2600" b="0" dirty="0" err="1"/>
              <a:t>reljefni</a:t>
            </a:r>
            <a:r>
              <a:rPr lang="EN-US" sz="2600" b="0" dirty="0"/>
              <a:t> </a:t>
            </a:r>
            <a:r>
              <a:rPr lang="EN-US" sz="2600" b="0" dirty="0" err="1"/>
              <a:t>oblik</a:t>
            </a:r>
            <a:endParaRPr lang="en-U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err="1"/>
              <a:t>Pogodni</a:t>
            </a:r>
            <a:r>
              <a:rPr lang="EN-US" sz="2600" b="0" dirty="0"/>
              <a:t> </a:t>
            </a:r>
            <a:r>
              <a:rPr lang="EN-US" sz="2600" b="0" dirty="0" err="1"/>
              <a:t>za</a:t>
            </a:r>
            <a:r>
              <a:rPr lang="EN-US" sz="2600" b="0" dirty="0"/>
              <a:t> </a:t>
            </a:r>
            <a:r>
              <a:rPr lang="EN-US" sz="2600" b="0" dirty="0" err="1"/>
              <a:t>agrarno</a:t>
            </a:r>
            <a:r>
              <a:rPr lang="EN-US" sz="2600" b="0" dirty="0"/>
              <a:t> </a:t>
            </a:r>
            <a:r>
              <a:rPr lang="EN-US" sz="2600" b="0" dirty="0" err="1"/>
              <a:t>djelovanje</a:t>
            </a:r>
            <a:endParaRPr lang="en-U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err="1"/>
              <a:t>Naseljeni</a:t>
            </a:r>
            <a:r>
              <a:rPr lang="EN-US" sz="2600" b="0" dirty="0"/>
              <a:t> </a:t>
            </a:r>
            <a:endParaRPr lang="en-US" sz="2600" b="0" dirty="0"/>
          </a:p>
          <a:p>
            <a:endParaRPr lang="en-US" dirty="0"/>
          </a:p>
        </p:txBody>
      </p:sp>
      <p:pic>
        <p:nvPicPr>
          <p:cNvPr id="10" name="Picture 9" descr="profil r terasa polo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686050"/>
            <a:ext cx="10920773" cy="41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8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2196" y="365125"/>
            <a:ext cx="10481603" cy="440531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Najveći</a:t>
            </a:r>
            <a:r>
              <a:rPr lang="EN-US" sz="2800" dirty="0"/>
              <a:t> </a:t>
            </a:r>
            <a:r>
              <a:rPr lang="EN-US" sz="2800" dirty="0" err="1"/>
              <a:t>poloji</a:t>
            </a:r>
            <a:r>
              <a:rPr lang="EN-US" sz="2800" dirty="0"/>
              <a:t> 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860000">
            <a:off x="3657600" y="4156853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CRNA MLAKA 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6875" y="3305175"/>
            <a:ext cx="3067711" cy="9540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LONJSKO</a:t>
            </a:r>
            <a:br>
              <a:rPr lang="en-US"/>
            </a:br>
            <a:r>
              <a:rPr lang="EN-US" sz="2800">
                <a:solidFill>
                  <a:srgbClr val="FFFFFF"/>
                </a:solidFill>
                <a:latin typeface="Calibri"/>
              </a:rPr>
              <a:t>POLJE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2550" y="3425765"/>
            <a:ext cx="2743200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KOPAČKI</a:t>
            </a:r>
            <a:endParaRPr lang="en-US" sz="2800">
              <a:solidFill>
                <a:srgbClr val="FFFFFF"/>
              </a:solidFill>
            </a:endParaRPr>
          </a:p>
          <a:p>
            <a:pPr algn="ctr"/>
            <a:r>
              <a:rPr lang="EN-US" sz="2800">
                <a:solidFill>
                  <a:srgbClr val="FFFFFF"/>
                </a:solidFill>
              </a:rPr>
              <a:t>RIT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6250" y="5467350"/>
            <a:ext cx="2743200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JELAS </a:t>
            </a:r>
            <a:endParaRPr lang="en-US" sz="2800">
              <a:solidFill>
                <a:srgbClr val="FFFFFF"/>
              </a:solidFill>
            </a:endParaRPr>
          </a:p>
          <a:p>
            <a:pPr algn="ctr"/>
            <a:r>
              <a:rPr lang="EN-US" sz="2800">
                <a:solidFill>
                  <a:srgbClr val="FFFFFF"/>
                </a:solidFill>
              </a:rPr>
              <a:t>POLJE 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5656"/>
            <a:ext cx="9144000" cy="5953125"/>
          </a:xfrm>
          <a:prstGeom prst="rect">
            <a:avLst/>
          </a:prstGeom>
        </p:spPr>
      </p:pic>
      <p:sp>
        <p:nvSpPr>
          <p:cNvPr id="4" name="Jednakokračni trokut 3"/>
          <p:cNvSpPr/>
          <p:nvPr/>
        </p:nvSpPr>
        <p:spPr>
          <a:xfrm>
            <a:off x="4037428" y="2546252"/>
            <a:ext cx="633046" cy="47830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575" y="2773708"/>
            <a:ext cx="658425" cy="4938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356" y="2526798"/>
            <a:ext cx="658425" cy="4938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024" y="3807806"/>
            <a:ext cx="65842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Lonjsko</a:t>
            </a:r>
            <a:r>
              <a:rPr lang="EN-US" dirty="0"/>
              <a:t> polje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8883"/>
            <a:ext cx="10515600" cy="1325563"/>
          </a:xfrm>
        </p:spPr>
        <p:txBody>
          <a:bodyPr/>
          <a:lstStyle/>
          <a:p>
            <a:r>
              <a:rPr lang="EN-US"/>
              <a:t>LESNE ZARAVNI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7625" y="87630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nastale</a:t>
            </a:r>
            <a:r>
              <a:rPr lang="EN-US" sz="2400" dirty="0"/>
              <a:t>  </a:t>
            </a:r>
            <a:r>
              <a:rPr lang="EN-US" sz="2400" dirty="0" err="1"/>
              <a:t>eolskom</a:t>
            </a:r>
            <a:r>
              <a:rPr lang="EN-US" sz="2400" dirty="0"/>
              <a:t> </a:t>
            </a:r>
            <a:r>
              <a:rPr lang="EN-US" sz="2400" dirty="0" err="1"/>
              <a:t>akumulacijom</a:t>
            </a:r>
            <a:r>
              <a:rPr lang="EN-US" sz="2400" dirty="0"/>
              <a:t> </a:t>
            </a:r>
            <a:r>
              <a:rPr lang="EN-US" sz="2400" dirty="0" err="1"/>
              <a:t>prapora</a:t>
            </a:r>
            <a:r>
              <a:rPr lang="EN-US" sz="2400" dirty="0"/>
              <a:t> (</a:t>
            </a:r>
            <a:r>
              <a:rPr lang="EN-US" sz="2400" dirty="0" err="1"/>
              <a:t>lesa</a:t>
            </a:r>
            <a:r>
              <a:rPr lang="EN-US" sz="2400" dirty="0"/>
              <a:t>)</a:t>
            </a:r>
            <a:endParaRPr lang="en-US" sz="2400" dirty="0"/>
          </a:p>
          <a:p>
            <a:r>
              <a:rPr lang="EN-US" sz="2400" dirty="0" err="1"/>
              <a:t>vrlo</a:t>
            </a:r>
            <a:r>
              <a:rPr lang="EN-US" sz="2400" dirty="0"/>
              <a:t> </a:t>
            </a:r>
            <a:r>
              <a:rPr lang="EN-US" sz="2400" dirty="0" err="1"/>
              <a:t>plodne</a:t>
            </a:r>
            <a:r>
              <a:rPr lang="EN-US" sz="2400" dirty="0"/>
              <a:t> (</a:t>
            </a:r>
            <a:r>
              <a:rPr lang="EN-US" sz="2400" dirty="0" err="1"/>
              <a:t>crnica</a:t>
            </a:r>
            <a:r>
              <a:rPr lang="EN-US" sz="2400" dirty="0"/>
              <a:t>) - </a:t>
            </a:r>
            <a:r>
              <a:rPr lang="EN-US" sz="2400" dirty="0" err="1"/>
              <a:t>hrvatska</a:t>
            </a:r>
            <a:r>
              <a:rPr lang="EN-US" sz="2400" dirty="0"/>
              <a:t> </a:t>
            </a:r>
            <a:r>
              <a:rPr lang="EN-US" sz="2400" dirty="0" err="1"/>
              <a:t>žitnica</a:t>
            </a:r>
            <a:endParaRPr lang="en-US" sz="2400" dirty="0"/>
          </a:p>
          <a:p>
            <a:r>
              <a:rPr lang="EN-US" sz="2400" dirty="0" err="1"/>
              <a:t>najveće</a:t>
            </a:r>
            <a:r>
              <a:rPr lang="EN-US" sz="2400" dirty="0"/>
              <a:t>: 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Vukovarska</a:t>
            </a:r>
            <a:r>
              <a:rPr lang="EN-US" sz="2400" dirty="0"/>
              <a:t>, </a:t>
            </a:r>
            <a:r>
              <a:rPr lang="EN-US" sz="2400" dirty="0" err="1"/>
              <a:t>Đakovačka</a:t>
            </a:r>
            <a:r>
              <a:rPr lang="EN-US" sz="2400" dirty="0"/>
              <a:t>, </a:t>
            </a:r>
            <a:r>
              <a:rPr lang="EN-US" sz="2400" dirty="0" err="1"/>
              <a:t>Erdutska</a:t>
            </a:r>
            <a:r>
              <a:rPr lang="EN-US" sz="2400" dirty="0"/>
              <a:t>,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Baranjska</a:t>
            </a:r>
            <a:endParaRPr lang="hr-HR" sz="2400" dirty="0"/>
          </a:p>
          <a:p>
            <a:r>
              <a:rPr lang="hr-HR" sz="2400" dirty="0"/>
              <a:t>Kako industrija koristi </a:t>
            </a:r>
            <a:r>
              <a:rPr lang="hr-HR" sz="2400" dirty="0" err="1"/>
              <a:t>lesne</a:t>
            </a:r>
            <a:r>
              <a:rPr lang="hr-HR" sz="2400" dirty="0"/>
              <a:t> zaravni?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1374447"/>
            <a:ext cx="6682887" cy="4680608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367" y="3338286"/>
            <a:ext cx="386177" cy="29349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067" y="3421993"/>
            <a:ext cx="371300" cy="28218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455" y="3024802"/>
            <a:ext cx="317215" cy="24108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029" y="2698719"/>
            <a:ext cx="371300" cy="2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1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6" y="-402566"/>
            <a:ext cx="11501887" cy="76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4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118</Words>
  <Application>Microsoft Office PowerPoint</Application>
  <PresentationFormat>Široki zaslon</PresentationFormat>
  <Paragraphs>86</Paragraphs>
  <Slides>13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RELJEF PANONSKOG I PERIPANONSKOG PROSTORA </vt:lpstr>
      <vt:lpstr>PowerPoint prezentacija</vt:lpstr>
      <vt:lpstr>PowerPoint prezentacija</vt:lpstr>
      <vt:lpstr>RELJEFNI OBLICI NIZINSKOG RELJEFA</vt:lpstr>
      <vt:lpstr>POLOJI                                 TERASE</vt:lpstr>
      <vt:lpstr>Najveći poloji </vt:lpstr>
      <vt:lpstr>Lonjsko polje </vt:lpstr>
      <vt:lpstr>LESNE ZARAVNI</vt:lpstr>
      <vt:lpstr>PowerPoint prezentacija</vt:lpstr>
      <vt:lpstr>Viši prostorni oblici (iznad 200 m n.v.)</vt:lpstr>
      <vt:lpstr>Reljefni oblici iznad 500 m</vt:lpstr>
      <vt:lpstr>                                        ?</vt:lpstr>
      <vt:lpstr>Ponovimo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RELJEF PANONSKOG I PERIPANONSKOG PROSTORA</dc:title>
  <dc:creator>Korisnik</dc:creator>
  <cp:lastModifiedBy>Ivica Borić</cp:lastModifiedBy>
  <cp:revision>7</cp:revision>
  <dcterms:modified xsi:type="dcterms:W3CDTF">2020-01-13T08:31:59Z</dcterms:modified>
</cp:coreProperties>
</file>