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4" r:id="rId5"/>
    <p:sldId id="260" r:id="rId6"/>
    <p:sldId id="265" r:id="rId7"/>
    <p:sldId id="267" r:id="rId8"/>
    <p:sldId id="258" r:id="rId9"/>
    <p:sldId id="261" r:id="rId10"/>
    <p:sldId id="262" r:id="rId11"/>
    <p:sldId id="266" r:id="rId12"/>
    <p:sldId id="263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7EE5F6E-B78C-4786-93A5-4AF63FE77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5128" y="1287262"/>
            <a:ext cx="8361229" cy="2599418"/>
          </a:xfrm>
        </p:spPr>
        <p:txBody>
          <a:bodyPr/>
          <a:lstStyle/>
          <a:p>
            <a:r>
              <a:rPr lang="hr-HR" sz="5400" dirty="0"/>
              <a:t>Ljekovite biljke u kozmetičkim preparatima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F4EBBC37-2C8C-47D5-95F0-AF8DEDEDFD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r-HR" dirty="0"/>
              <a:t>Školski projekt</a:t>
            </a:r>
          </a:p>
          <a:p>
            <a:r>
              <a:rPr lang="hr-HR" dirty="0"/>
              <a:t>listopad 2024.</a:t>
            </a:r>
          </a:p>
          <a:p>
            <a:r>
              <a:rPr lang="hr-HR" dirty="0"/>
              <a:t>2.f smjer kozmetičar</a:t>
            </a:r>
          </a:p>
        </p:txBody>
      </p:sp>
    </p:spTree>
    <p:extLst>
      <p:ext uri="{BB962C8B-B14F-4D97-AF65-F5344CB8AC3E}">
        <p14:creationId xmlns:p14="http://schemas.microsoft.com/office/powerpoint/2010/main" val="968049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C27EFCA7-4662-4103-984B-3978486E687F}"/>
              </a:ext>
            </a:extLst>
          </p:cNvPr>
          <p:cNvSpPr txBox="1"/>
          <p:nvPr/>
        </p:nvSpPr>
        <p:spPr>
          <a:xfrm>
            <a:off x="1624614" y="197346"/>
            <a:ext cx="541537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/>
              <a:t>Kopriva </a:t>
            </a:r>
            <a:r>
              <a:rPr lang="hr-HR" sz="2800" dirty="0"/>
              <a:t>(lat. </a:t>
            </a:r>
            <a:r>
              <a:rPr lang="hr-HR" sz="2800" dirty="0" err="1"/>
              <a:t>Urtica</a:t>
            </a:r>
            <a:r>
              <a:rPr lang="hr-HR" sz="2800" dirty="0"/>
              <a:t> </a:t>
            </a:r>
            <a:r>
              <a:rPr lang="hr-HR" sz="2800" dirty="0" err="1"/>
              <a:t>dioica</a:t>
            </a:r>
            <a:r>
              <a:rPr lang="hr-HR" sz="2800" i="1" dirty="0"/>
              <a:t>)</a:t>
            </a:r>
            <a:endParaRPr lang="hr-HR" sz="2800" dirty="0"/>
          </a:p>
          <a:p>
            <a:pPr marL="342900" indent="-342900">
              <a:buFontTx/>
              <a:buChar char="-"/>
            </a:pPr>
            <a:endParaRPr lang="hr-HR" sz="2400" dirty="0"/>
          </a:p>
          <a:p>
            <a:pPr marL="342900" indent="-342900">
              <a:buFontTx/>
              <a:buChar char="-"/>
            </a:pPr>
            <a:r>
              <a:rPr lang="hr-HR" sz="2400" dirty="0"/>
              <a:t>ljekoviti dio biljke list i korijen</a:t>
            </a:r>
          </a:p>
          <a:p>
            <a:pPr marL="342900" indent="-342900">
              <a:buFontTx/>
              <a:buChar char="-"/>
            </a:pPr>
            <a:r>
              <a:rPr lang="hr-HR" sz="2400" dirty="0"/>
              <a:t>sprječava mašćenje vlasišta i kose</a:t>
            </a:r>
          </a:p>
          <a:p>
            <a:pPr marL="342900" indent="-342900">
              <a:buFontTx/>
              <a:buChar char="-"/>
            </a:pPr>
            <a:r>
              <a:rPr lang="hr-HR" sz="2400" dirty="0"/>
              <a:t>zaglađuje </a:t>
            </a:r>
            <a:r>
              <a:rPr lang="hr-HR" sz="2400" dirty="0" err="1"/>
              <a:t>kutikulu</a:t>
            </a:r>
            <a:r>
              <a:rPr lang="hr-HR" sz="2400" dirty="0"/>
              <a:t> kose</a:t>
            </a:r>
          </a:p>
          <a:p>
            <a:pPr marL="342900" indent="-342900">
              <a:buFontTx/>
              <a:buChar char="-"/>
            </a:pPr>
            <a:r>
              <a:rPr lang="hr-HR" sz="2400" dirty="0"/>
              <a:t>pospješuje rast kose</a:t>
            </a:r>
          </a:p>
          <a:p>
            <a:pPr marL="342900" indent="-342900">
              <a:buFontTx/>
              <a:buChar char="-"/>
            </a:pPr>
            <a:r>
              <a:rPr lang="hr-HR" sz="2400" dirty="0"/>
              <a:t>protiv opadanja kose</a:t>
            </a:r>
          </a:p>
          <a:p>
            <a:pPr marL="342900" indent="-342900">
              <a:buFontTx/>
              <a:buChar char="-"/>
            </a:pPr>
            <a:r>
              <a:rPr lang="hr-HR" sz="2400" dirty="0"/>
              <a:t>za liječenje peruti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BF7E5D8A-98AC-43DE-AC5C-83B7356F6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9813" y="689288"/>
            <a:ext cx="2450237" cy="5600541"/>
          </a:xfrm>
          <a:prstGeom prst="rect">
            <a:avLst/>
          </a:prstGeom>
        </p:spPr>
      </p:pic>
      <p:pic>
        <p:nvPicPr>
          <p:cNvPr id="5124" name="Picture 4" descr="Sok od koprive recept">
            <a:extLst>
              <a:ext uri="{FF2B5EF4-FFF2-40B4-BE49-F238E27FC236}">
                <a16:creationId xmlns:a16="http://schemas.microsoft.com/office/drawing/2014/main" id="{8EC28E1B-36F6-4DBE-93C2-A0E26429A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141" y="3878355"/>
            <a:ext cx="3623800" cy="241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305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id="{E0B302A2-8E9D-4C73-873C-420094CFA12A}"/>
              </a:ext>
            </a:extLst>
          </p:cNvPr>
          <p:cNvSpPr/>
          <p:nvPr/>
        </p:nvSpPr>
        <p:spPr>
          <a:xfrm>
            <a:off x="1761958" y="177245"/>
            <a:ext cx="9300838" cy="2332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hr-HR" sz="2800" dirty="0"/>
              <a:t>Tinktura koprive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hr-HR" sz="2400" dirty="0"/>
              <a:t>Listove koprive (20 g) prelijte s 100 ml 70% alkohola etanola i ostavite da pokriveno stoji 14 dana. Tinkturu odvojite filtriranjem. Tinkturu čuvajte u tamnoj boci. </a:t>
            </a:r>
          </a:p>
        </p:txBody>
      </p:sp>
      <p:pic>
        <p:nvPicPr>
          <p:cNvPr id="3" name="Slika 2" descr="Slikovni rezultat za tinktura kopriva">
            <a:extLst>
              <a:ext uri="{FF2B5EF4-FFF2-40B4-BE49-F238E27FC236}">
                <a16:creationId xmlns:a16="http://schemas.microsoft.com/office/drawing/2014/main" id="{620AD31F-881D-4C75-95CE-8BCFF117FC90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84232" y="3033282"/>
            <a:ext cx="5456290" cy="31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325229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Lavanda - ljubičasta kraljica prirode – narod.hr">
            <a:extLst>
              <a:ext uri="{FF2B5EF4-FFF2-40B4-BE49-F238E27FC236}">
                <a16:creationId xmlns:a16="http://schemas.microsoft.com/office/drawing/2014/main" id="{63905652-247B-49EA-A8F7-565FA17F1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315" y="1307262"/>
            <a:ext cx="3110955" cy="233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62EC6470-0DAB-4D63-84A1-45AD55338CD3}"/>
              </a:ext>
            </a:extLst>
          </p:cNvPr>
          <p:cNvSpPr txBox="1"/>
          <p:nvPr/>
        </p:nvSpPr>
        <p:spPr>
          <a:xfrm>
            <a:off x="1734649" y="523049"/>
            <a:ext cx="850130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/>
              <a:t>Lavanda (lat. </a:t>
            </a:r>
            <a:r>
              <a:rPr lang="hr-HR" sz="3600" i="1" dirty="0" err="1"/>
              <a:t>Lavandula</a:t>
            </a:r>
            <a:r>
              <a:rPr lang="hr-HR" sz="3600" i="1" dirty="0"/>
              <a:t> </a:t>
            </a:r>
            <a:r>
              <a:rPr lang="hr-HR" sz="3600" i="1" dirty="0" err="1"/>
              <a:t>angustifolia</a:t>
            </a:r>
            <a:r>
              <a:rPr lang="hr-HR" sz="3600" dirty="0"/>
              <a:t>)</a:t>
            </a:r>
          </a:p>
          <a:p>
            <a:pPr marL="285750" indent="-285750">
              <a:buFontTx/>
              <a:buChar char="-"/>
            </a:pPr>
            <a:endParaRPr lang="hr-HR" sz="2400" dirty="0"/>
          </a:p>
          <a:p>
            <a:pPr marL="285750" indent="-285750">
              <a:buFontTx/>
              <a:buChar char="-"/>
            </a:pPr>
            <a:r>
              <a:rPr lang="hr-HR" sz="2400" dirty="0"/>
              <a:t>ljekoviti dio biljke cvijet</a:t>
            </a:r>
          </a:p>
          <a:p>
            <a:pPr marL="285750" indent="-285750">
              <a:buFontTx/>
              <a:buChar char="-"/>
            </a:pPr>
            <a:r>
              <a:rPr lang="hr-HR" sz="2400" dirty="0"/>
              <a:t>antiseptička svojstva</a:t>
            </a:r>
          </a:p>
          <a:p>
            <a:pPr marL="285750" indent="-285750">
              <a:buFontTx/>
              <a:buChar char="-"/>
            </a:pPr>
            <a:r>
              <a:rPr lang="hr-HR" sz="2400" dirty="0"/>
              <a:t>protuupalna svojstva </a:t>
            </a:r>
          </a:p>
          <a:p>
            <a:pPr marL="285750" indent="-285750">
              <a:buFontTx/>
              <a:buChar char="-"/>
            </a:pPr>
            <a:r>
              <a:rPr lang="hr-HR" sz="2400" dirty="0"/>
              <a:t>koristi se kao repelent</a:t>
            </a:r>
          </a:p>
        </p:txBody>
      </p:sp>
      <p:pic>
        <p:nvPicPr>
          <p:cNvPr id="6148" name="Picture 4" descr="Lavanda (Lavandula angustifolia) – njezine koristi za zdravlje">
            <a:extLst>
              <a:ext uri="{FF2B5EF4-FFF2-40B4-BE49-F238E27FC236}">
                <a16:creationId xmlns:a16="http://schemas.microsoft.com/office/drawing/2014/main" id="{88796FA2-246E-42EC-8478-030D7B53E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058" y="3841962"/>
            <a:ext cx="4022672" cy="233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ipsa 2">
            <a:extLst>
              <a:ext uri="{FF2B5EF4-FFF2-40B4-BE49-F238E27FC236}">
                <a16:creationId xmlns:a16="http://schemas.microsoft.com/office/drawing/2014/main" id="{2A348980-B574-46BB-B159-73356F611918}"/>
              </a:ext>
            </a:extLst>
          </p:cNvPr>
          <p:cNvSpPr/>
          <p:nvPr/>
        </p:nvSpPr>
        <p:spPr>
          <a:xfrm>
            <a:off x="7216458" y="3831014"/>
            <a:ext cx="4022671" cy="249299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400" dirty="0"/>
              <a:t>Repelent je tvar koja odbija insekte blokirajući njihove osjetilne organe. </a:t>
            </a:r>
          </a:p>
        </p:txBody>
      </p:sp>
    </p:spTree>
    <p:extLst>
      <p:ext uri="{BB962C8B-B14F-4D97-AF65-F5344CB8AC3E}">
        <p14:creationId xmlns:p14="http://schemas.microsoft.com/office/powerpoint/2010/main" val="3929477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ječja krema kamilica – OPG Piteša">
            <a:extLst>
              <a:ext uri="{FF2B5EF4-FFF2-40B4-BE49-F238E27FC236}">
                <a16:creationId xmlns:a16="http://schemas.microsoft.com/office/drawing/2014/main" id="{BC4CDD00-D5F7-4226-9758-0082D8BD2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237" y="422854"/>
            <a:ext cx="2391076" cy="248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milje 100% prirodni balzam 1+1 gratis - HARITE ARGAN">
            <a:extLst>
              <a:ext uri="{FF2B5EF4-FFF2-40B4-BE49-F238E27FC236}">
                <a16:creationId xmlns:a16="http://schemas.microsoft.com/office/drawing/2014/main" id="{1C11D1EC-D40F-48CE-88BD-F1D1728C3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237" y="3876889"/>
            <a:ext cx="2488892" cy="248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Kopriva | dm.rs">
            <a:extLst>
              <a:ext uri="{FF2B5EF4-FFF2-40B4-BE49-F238E27FC236}">
                <a16:creationId xmlns:a16="http://schemas.microsoft.com/office/drawing/2014/main" id="{7A5BBC33-A996-4101-AB46-A16ACB5B2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4828" y="461167"/>
            <a:ext cx="2269586" cy="590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E5217D5B-E0AD-4B81-AAA8-DD7094FDBA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3407" y="384541"/>
            <a:ext cx="3132282" cy="598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11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98C74F45-C468-4562-89B5-470DA5CA4A3F}"/>
              </a:ext>
            </a:extLst>
          </p:cNvPr>
          <p:cNvSpPr txBox="1"/>
          <p:nvPr/>
        </p:nvSpPr>
        <p:spPr>
          <a:xfrm>
            <a:off x="1829066" y="479394"/>
            <a:ext cx="576160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/>
              <a:t>Smilje </a:t>
            </a:r>
          </a:p>
          <a:p>
            <a:pPr marL="342900" indent="-342900">
              <a:buFontTx/>
              <a:buChar char="-"/>
            </a:pPr>
            <a:endParaRPr lang="hr-HR" sz="2400" dirty="0"/>
          </a:p>
          <a:p>
            <a:pPr marL="342900" indent="-342900">
              <a:buFontTx/>
              <a:buChar char="-"/>
            </a:pPr>
            <a:r>
              <a:rPr lang="hr-HR" sz="2400" dirty="0"/>
              <a:t>ljekoviti dio biljke je cvijet</a:t>
            </a:r>
          </a:p>
          <a:p>
            <a:pPr marL="342900" indent="-342900">
              <a:buFontTx/>
              <a:buChar char="-"/>
            </a:pPr>
            <a:r>
              <a:rPr lang="hr-HR" sz="2400" dirty="0"/>
              <a:t>potiče regeneraciju kože</a:t>
            </a:r>
          </a:p>
          <a:p>
            <a:pPr marL="342900" indent="-342900">
              <a:buFontTx/>
              <a:buChar char="-"/>
            </a:pPr>
            <a:r>
              <a:rPr lang="hr-HR" sz="2400" dirty="0"/>
              <a:t>koristi se u „</a:t>
            </a:r>
            <a:r>
              <a:rPr lang="hr-HR" sz="2400" dirty="0" err="1"/>
              <a:t>anti</a:t>
            </a:r>
            <a:r>
              <a:rPr lang="hr-HR" sz="2400" dirty="0"/>
              <a:t> age” preparatima</a:t>
            </a:r>
          </a:p>
        </p:txBody>
      </p:sp>
      <p:pic>
        <p:nvPicPr>
          <p:cNvPr id="2050" name="Picture 2" descr="Smilje - Botanički Vrh">
            <a:extLst>
              <a:ext uri="{FF2B5EF4-FFF2-40B4-BE49-F238E27FC236}">
                <a16:creationId xmlns:a16="http://schemas.microsoft.com/office/drawing/2014/main" id="{CEC9D14F-3125-46C1-8ACA-547E913E1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294" y="3641256"/>
            <a:ext cx="3252716" cy="216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plantagea.hr/wp-content/uploads/2019/03/immortelle-4404127_640.jpg">
            <a:extLst>
              <a:ext uri="{FF2B5EF4-FFF2-40B4-BE49-F238E27FC236}">
                <a16:creationId xmlns:a16="http://schemas.microsoft.com/office/drawing/2014/main" id="{FB305C0D-5ABE-44B2-99B8-0EDADBDC0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727" y="3668697"/>
            <a:ext cx="3203139" cy="213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ipsa 1">
            <a:extLst>
              <a:ext uri="{FF2B5EF4-FFF2-40B4-BE49-F238E27FC236}">
                <a16:creationId xmlns:a16="http://schemas.microsoft.com/office/drawing/2014/main" id="{BB862022-04E4-42C2-BF3C-F448D6479480}"/>
              </a:ext>
            </a:extLst>
          </p:cNvPr>
          <p:cNvSpPr/>
          <p:nvPr/>
        </p:nvSpPr>
        <p:spPr>
          <a:xfrm>
            <a:off x="7279689" y="578942"/>
            <a:ext cx="4065973" cy="232595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400" dirty="0"/>
              <a:t>Regeneracija je postupak obnove stanica koje su oštećene.</a:t>
            </a:r>
          </a:p>
        </p:txBody>
      </p:sp>
    </p:spTree>
    <p:extLst>
      <p:ext uri="{BB962C8B-B14F-4D97-AF65-F5344CB8AC3E}">
        <p14:creationId xmlns:p14="http://schemas.microsoft.com/office/powerpoint/2010/main" val="1545466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 2">
            <a:extLst>
              <a:ext uri="{FF2B5EF4-FFF2-40B4-BE49-F238E27FC236}">
                <a16:creationId xmlns:a16="http://schemas.microsoft.com/office/drawing/2014/main" id="{6065439D-1AF0-4623-B086-B9A687E82DE5}"/>
              </a:ext>
            </a:extLst>
          </p:cNvPr>
          <p:cNvSpPr/>
          <p:nvPr/>
        </p:nvSpPr>
        <p:spPr>
          <a:xfrm>
            <a:off x="1272466" y="290515"/>
            <a:ext cx="6779581" cy="556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hr-HR" sz="24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Macerat</a:t>
            </a:r>
            <a:r>
              <a:rPr lang="hr-HR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 smilja</a:t>
            </a:r>
            <a:endParaRPr lang="hr-HR" sz="20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hr-HR" sz="2400" dirty="0">
                <a:ea typeface="Calibri" panose="020F0502020204030204" pitchFamily="34" charset="0"/>
                <a:cs typeface="Times New Roman" panose="02020603050405020304" pitchFamily="18" charset="0"/>
              </a:rPr>
              <a:t>Cvjetove smilja nagnječite u mužaru ili rukama, napunite staklenku i prelijte  uljem.-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hr-HR" sz="2400" dirty="0">
                <a:ea typeface="Calibri" panose="020F0502020204030204" pitchFamily="34" charset="0"/>
                <a:cs typeface="Times New Roman" panose="02020603050405020304" pitchFamily="18" charset="0"/>
              </a:rPr>
              <a:t>Zatvorite staklenku i ostavite da stoji na toplom i sunčanom mjestu 45 dana.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hr-HR" sz="2400" dirty="0">
                <a:ea typeface="Calibri" panose="020F0502020204030204" pitchFamily="34" charset="0"/>
                <a:cs typeface="Times New Roman" panose="02020603050405020304" pitchFamily="18" charset="0"/>
              </a:rPr>
              <a:t>Dnevno protresite staklenku.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hr-HR" sz="2400" dirty="0">
                <a:ea typeface="Calibri" panose="020F0502020204030204" pitchFamily="34" charset="0"/>
                <a:cs typeface="Times New Roman" panose="02020603050405020304" pitchFamily="18" charset="0"/>
              </a:rPr>
              <a:t>Ulje procijedite kroz gustu gazu.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hr-HR" sz="2400" dirty="0">
                <a:ea typeface="Calibri" panose="020F0502020204030204" pitchFamily="34" charset="0"/>
                <a:cs typeface="Times New Roman" panose="02020603050405020304" pitchFamily="18" charset="0"/>
              </a:rPr>
              <a:t>Dobiveni </a:t>
            </a:r>
            <a:r>
              <a:rPr lang="hr-HR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macerat</a:t>
            </a:r>
            <a:r>
              <a:rPr lang="hr-HR" sz="2400" dirty="0">
                <a:ea typeface="Calibri" panose="020F0502020204030204" pitchFamily="34" charset="0"/>
                <a:cs typeface="Times New Roman" panose="02020603050405020304" pitchFamily="18" charset="0"/>
              </a:rPr>
              <a:t> punite u bočicu od tamnog stakla i čuvajte na hladnom mjestu.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hr-HR" sz="2400" dirty="0">
                <a:ea typeface="Calibri" panose="020F0502020204030204" pitchFamily="34" charset="0"/>
                <a:cs typeface="Times New Roman" panose="02020603050405020304" pitchFamily="18" charset="0"/>
              </a:rPr>
              <a:t>Ovako pripremljen </a:t>
            </a:r>
            <a:r>
              <a:rPr lang="hr-HR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macerat</a:t>
            </a:r>
            <a:r>
              <a:rPr lang="hr-HR" sz="2400" dirty="0">
                <a:ea typeface="Calibri" panose="020F0502020204030204" pitchFamily="34" charset="0"/>
                <a:cs typeface="Times New Roman" panose="02020603050405020304" pitchFamily="18" charset="0"/>
              </a:rPr>
              <a:t> može stajati 6 mjeseci.</a:t>
            </a:r>
            <a:endParaRPr lang="hr-HR" sz="20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Slika 3" descr="Slikovni rezultat za macerat smilja">
            <a:extLst>
              <a:ext uri="{FF2B5EF4-FFF2-40B4-BE49-F238E27FC236}">
                <a16:creationId xmlns:a16="http://schemas.microsoft.com/office/drawing/2014/main" id="{BB5928F6-87AE-44B5-841A-6B33A223C214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9397" y="1784411"/>
            <a:ext cx="3471169" cy="3542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16229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4580AC9E-21CE-4706-8D67-F7285EA984F4}"/>
              </a:ext>
            </a:extLst>
          </p:cNvPr>
          <p:cNvSpPr txBox="1"/>
          <p:nvPr/>
        </p:nvSpPr>
        <p:spPr>
          <a:xfrm>
            <a:off x="1435224" y="498786"/>
            <a:ext cx="587997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/>
              <a:t>Gospina trava (</a:t>
            </a:r>
            <a:r>
              <a:rPr lang="hr-HR" sz="3600" dirty="0" err="1"/>
              <a:t>kantarion</a:t>
            </a:r>
            <a:r>
              <a:rPr lang="hr-HR" sz="3600" dirty="0"/>
              <a:t>)</a:t>
            </a:r>
          </a:p>
          <a:p>
            <a:pPr marL="342900" indent="-342900">
              <a:buFontTx/>
              <a:buChar char="-"/>
            </a:pPr>
            <a:endParaRPr lang="hr-HR" sz="2400" dirty="0"/>
          </a:p>
          <a:p>
            <a:pPr marL="342900" indent="-342900">
              <a:buFontTx/>
              <a:buChar char="-"/>
            </a:pPr>
            <a:r>
              <a:rPr lang="hr-HR" sz="2400" dirty="0"/>
              <a:t>ljekoviti dio biljke cvijet</a:t>
            </a:r>
          </a:p>
          <a:p>
            <a:pPr marL="342900" indent="-342900">
              <a:buFontTx/>
              <a:buChar char="-"/>
            </a:pPr>
            <a:r>
              <a:rPr lang="hr-HR" sz="2400" dirty="0"/>
              <a:t>koristi se kod opekotina</a:t>
            </a:r>
          </a:p>
          <a:p>
            <a:pPr marL="342900" indent="-342900">
              <a:buFontTx/>
              <a:buChar char="-"/>
            </a:pPr>
            <a:r>
              <a:rPr lang="hr-HR" sz="2400" dirty="0"/>
              <a:t>za brže zacjeljivanje rana</a:t>
            </a:r>
          </a:p>
          <a:p>
            <a:pPr marL="342900" indent="-342900">
              <a:buFontTx/>
              <a:buChar char="-"/>
            </a:pPr>
            <a:r>
              <a:rPr lang="hr-HR" sz="2400" dirty="0"/>
              <a:t>djeluje kao </a:t>
            </a:r>
            <a:r>
              <a:rPr lang="hr-HR" sz="2400" dirty="0" err="1"/>
              <a:t>antiflogistik</a:t>
            </a:r>
            <a:endParaRPr lang="hr-HR" sz="3200" dirty="0"/>
          </a:p>
        </p:txBody>
      </p:sp>
      <p:pic>
        <p:nvPicPr>
          <p:cNvPr id="3076" name="Picture 4" descr="Kantarionovo ulje - prirodni lijek za lice i uporne gljivice!">
            <a:extLst>
              <a:ext uri="{FF2B5EF4-FFF2-40B4-BE49-F238E27FC236}">
                <a16:creationId xmlns:a16="http://schemas.microsoft.com/office/drawing/2014/main" id="{6E30FF9B-7605-4249-853A-F6711F4F9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799094"/>
            <a:ext cx="3594073" cy="2391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ipsa 5">
            <a:extLst>
              <a:ext uri="{FF2B5EF4-FFF2-40B4-BE49-F238E27FC236}">
                <a16:creationId xmlns:a16="http://schemas.microsoft.com/office/drawing/2014/main" id="{6CD230D6-9D97-4DD9-9FD8-1A92B9F3C00E}"/>
              </a:ext>
            </a:extLst>
          </p:cNvPr>
          <p:cNvSpPr/>
          <p:nvPr/>
        </p:nvSpPr>
        <p:spPr>
          <a:xfrm>
            <a:off x="6689231" y="3637946"/>
            <a:ext cx="4749553" cy="244136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800" dirty="0" err="1"/>
              <a:t>Antiflogistik</a:t>
            </a:r>
            <a:r>
              <a:rPr lang="hr-HR" sz="2800" dirty="0"/>
              <a:t> je tvar koja smanjuje upalnu reakciju kože.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48D20EF9-4BA6-4628-A620-BE5D802BA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0243" y="370094"/>
            <a:ext cx="4078541" cy="305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844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id="{97BD9A90-D69C-4ACD-87C8-38ACB8DFB431}"/>
              </a:ext>
            </a:extLst>
          </p:cNvPr>
          <p:cNvSpPr/>
          <p:nvPr/>
        </p:nvSpPr>
        <p:spPr>
          <a:xfrm>
            <a:off x="1228078" y="361864"/>
            <a:ext cx="6096000" cy="565693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hr-HR" sz="28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Macerat</a:t>
            </a:r>
            <a:r>
              <a:rPr lang="hr-HR" sz="2800" b="1" dirty="0">
                <a:ea typeface="Calibri" panose="020F0502020204030204" pitchFamily="34" charset="0"/>
                <a:cs typeface="Times New Roman" panose="02020603050405020304" pitchFamily="18" charset="0"/>
              </a:rPr>
              <a:t> gospine trave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hr-HR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hr-HR" sz="2400" dirty="0">
                <a:ea typeface="Calibri" panose="020F0502020204030204" pitchFamily="34" charset="0"/>
                <a:cs typeface="Times New Roman" panose="02020603050405020304" pitchFamily="18" charset="0"/>
              </a:rPr>
              <a:t>Cvjetove gospine trave (10 g) prelijte maslinovim uljem (100 ml).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hr-HR" sz="2400" dirty="0">
                <a:ea typeface="Calibri" panose="020F0502020204030204" pitchFamily="34" charset="0"/>
                <a:cs typeface="Times New Roman" panose="02020603050405020304" pitchFamily="18" charset="0"/>
              </a:rPr>
              <a:t>Dobro zatvorenu staklenku stavite na prozor izložen suncu.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hr-HR" sz="2400" dirty="0">
                <a:ea typeface="Calibri" panose="020F0502020204030204" pitchFamily="34" charset="0"/>
                <a:cs typeface="Times New Roman" panose="02020603050405020304" pitchFamily="18" charset="0"/>
              </a:rPr>
              <a:t>Nakon 4 tjedna ulje bi trebalo poprimiti lijepu </a:t>
            </a:r>
            <a:r>
              <a:rPr lang="hr-HR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zagasitocrvenu</a:t>
            </a:r>
            <a:r>
              <a:rPr lang="hr-HR" sz="2400" dirty="0">
                <a:ea typeface="Calibri" panose="020F0502020204030204" pitchFamily="34" charset="0"/>
                <a:cs typeface="Times New Roman" panose="02020603050405020304" pitchFamily="18" charset="0"/>
              </a:rPr>
              <a:t> boju. </a:t>
            </a:r>
            <a:endParaRPr lang="hr-HR" sz="20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hr-HR" sz="2400" dirty="0">
                <a:ea typeface="Calibri" panose="020F0502020204030204" pitchFamily="34" charset="0"/>
                <a:cs typeface="Times New Roman" panose="02020603050405020304" pitchFamily="18" charset="0"/>
              </a:rPr>
              <a:t>Filtrirajte, dobiveni </a:t>
            </a:r>
            <a:r>
              <a:rPr lang="hr-HR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macerat</a:t>
            </a:r>
            <a:r>
              <a:rPr lang="hr-HR" sz="2400" dirty="0">
                <a:ea typeface="Calibri" panose="020F0502020204030204" pitchFamily="34" charset="0"/>
                <a:cs typeface="Times New Roman" panose="02020603050405020304" pitchFamily="18" charset="0"/>
              </a:rPr>
              <a:t> čuvajte u tamnoj posudi na hladnom mjestu.</a:t>
            </a:r>
            <a:endParaRPr lang="hr-HR" sz="20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7A621EF3-4301-45E1-A2F4-07746AEC76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560815" y="1631827"/>
            <a:ext cx="4461029" cy="334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297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B0EC1FD-0A0B-4AF7-9F5F-BC2750E6E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512" y="706884"/>
            <a:ext cx="7258975" cy="544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904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291ACD90-1001-4438-A1E3-D1AA3951E5EF}"/>
              </a:ext>
            </a:extLst>
          </p:cNvPr>
          <p:cNvSpPr txBox="1"/>
          <p:nvPr/>
        </p:nvSpPr>
        <p:spPr>
          <a:xfrm>
            <a:off x="1207362" y="399496"/>
            <a:ext cx="74217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/>
              <a:t>Neven (lat. </a:t>
            </a:r>
            <a:r>
              <a:rPr lang="hr-HR" sz="3600" i="1" dirty="0" err="1"/>
              <a:t>Calendula</a:t>
            </a:r>
            <a:r>
              <a:rPr lang="hr-HR" sz="3600" i="1" dirty="0"/>
              <a:t> </a:t>
            </a:r>
            <a:r>
              <a:rPr lang="hr-HR" sz="3600" i="1" dirty="0" err="1"/>
              <a:t>officinalis</a:t>
            </a:r>
            <a:r>
              <a:rPr lang="hr-HR" sz="3600" dirty="0"/>
              <a:t>)</a:t>
            </a:r>
          </a:p>
          <a:p>
            <a:pPr marL="285750" indent="-285750">
              <a:buFontTx/>
              <a:buChar char="-"/>
            </a:pPr>
            <a:endParaRPr lang="hr-HR" sz="2400" dirty="0"/>
          </a:p>
          <a:p>
            <a:pPr marL="285750" indent="-285750">
              <a:buFontTx/>
              <a:buChar char="-"/>
            </a:pPr>
            <a:r>
              <a:rPr lang="hr-HR" sz="2400" dirty="0"/>
              <a:t>ljekoviti dio biljke je cvijet</a:t>
            </a:r>
          </a:p>
          <a:p>
            <a:pPr marL="285750" indent="-285750">
              <a:buFontTx/>
              <a:buChar char="-"/>
            </a:pPr>
            <a:r>
              <a:rPr lang="hr-HR" sz="2400" dirty="0"/>
              <a:t>djeluje </a:t>
            </a:r>
            <a:r>
              <a:rPr lang="hr-HR" sz="2400" dirty="0" err="1"/>
              <a:t>antiflogistički</a:t>
            </a:r>
            <a:endParaRPr lang="hr-HR" sz="2400" dirty="0"/>
          </a:p>
          <a:p>
            <a:pPr marL="285750" indent="-285750">
              <a:buFontTx/>
              <a:buChar char="-"/>
            </a:pPr>
            <a:r>
              <a:rPr lang="hr-HR" sz="2400" dirty="0"/>
              <a:t>potiče regeneraciju kože nakon opekotina ili drugih oblika oštećenja. </a:t>
            </a:r>
          </a:p>
          <a:p>
            <a:pPr marL="285750" indent="-285750">
              <a:buFontTx/>
              <a:buChar char="-"/>
            </a:pPr>
            <a:r>
              <a:rPr lang="hr-HR" sz="2400" dirty="0"/>
              <a:t>radi se </a:t>
            </a:r>
            <a:r>
              <a:rPr lang="hr-HR" sz="2400" dirty="0" err="1"/>
              <a:t>macerat</a:t>
            </a:r>
            <a:r>
              <a:rPr lang="hr-HR" sz="2400" dirty="0"/>
              <a:t> od suhih cvjetova u bademovom ulju</a:t>
            </a:r>
            <a:endParaRPr lang="hr-HR" dirty="0"/>
          </a:p>
        </p:txBody>
      </p:sp>
      <p:pic>
        <p:nvPicPr>
          <p:cNvPr id="1026" name="Picture 2" descr="Neven je čudotovorna biljka, evo zašto / Zagorje.com">
            <a:extLst>
              <a:ext uri="{FF2B5EF4-FFF2-40B4-BE49-F238E27FC236}">
                <a16:creationId xmlns:a16="http://schemas.microsoft.com/office/drawing/2014/main" id="{54A49A3E-94FB-4973-91A3-A89CF047B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1" y="3674557"/>
            <a:ext cx="3939282" cy="256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8F690CAD-4D05-488A-A43B-71B1453EC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9813" y="623191"/>
            <a:ext cx="2454066" cy="561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613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EB549DB7-ECDC-4E9A-9CF1-0461FA0D90BE}"/>
              </a:ext>
            </a:extLst>
          </p:cNvPr>
          <p:cNvSpPr txBox="1"/>
          <p:nvPr/>
        </p:nvSpPr>
        <p:spPr>
          <a:xfrm>
            <a:off x="1606858" y="470517"/>
            <a:ext cx="6320901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/>
              <a:t>Kamilica</a:t>
            </a:r>
            <a:r>
              <a:rPr lang="hr-HR" sz="2400" dirty="0"/>
              <a:t> </a:t>
            </a:r>
            <a:r>
              <a:rPr lang="hr-HR" sz="2800" dirty="0"/>
              <a:t>(lat. </a:t>
            </a:r>
            <a:r>
              <a:rPr lang="hr-HR" sz="2800" i="1" dirty="0" err="1"/>
              <a:t>Matricaria</a:t>
            </a:r>
            <a:r>
              <a:rPr lang="hr-HR" sz="2800" i="1" dirty="0"/>
              <a:t> </a:t>
            </a:r>
            <a:r>
              <a:rPr lang="hr-HR" sz="2800" i="1" dirty="0" err="1"/>
              <a:t>chamomilla</a:t>
            </a:r>
            <a:r>
              <a:rPr lang="hr-HR" sz="2800" dirty="0"/>
              <a:t>)</a:t>
            </a:r>
          </a:p>
          <a:p>
            <a:pPr marL="342900" indent="-342900">
              <a:buFontTx/>
              <a:buChar char="-"/>
            </a:pPr>
            <a:endParaRPr lang="hr-HR" sz="2400" dirty="0"/>
          </a:p>
          <a:p>
            <a:pPr marL="342900" indent="-342900">
              <a:buFontTx/>
              <a:buChar char="-"/>
            </a:pPr>
            <a:r>
              <a:rPr lang="hr-HR" sz="2400" dirty="0"/>
              <a:t>ljekoviti dio biljke je cvijet</a:t>
            </a:r>
          </a:p>
          <a:p>
            <a:pPr marL="342900" indent="-342900">
              <a:buFontTx/>
              <a:buChar char="-"/>
            </a:pPr>
            <a:r>
              <a:rPr lang="hr-HR" sz="2400" dirty="0" err="1"/>
              <a:t>macerat</a:t>
            </a:r>
            <a:r>
              <a:rPr lang="hr-HR" sz="2400" dirty="0"/>
              <a:t> se radi od prosušenih cvjetova</a:t>
            </a:r>
          </a:p>
          <a:p>
            <a:pPr marL="342900" lvl="0" indent="-342900">
              <a:buFontTx/>
              <a:buChar char="-"/>
            </a:pPr>
            <a:r>
              <a:rPr lang="hr-HR" sz="2400" dirty="0"/>
              <a:t>liječi upale kože (</a:t>
            </a:r>
            <a:r>
              <a:rPr lang="hr-HR" sz="2400" dirty="0" err="1"/>
              <a:t>antiflogistik</a:t>
            </a:r>
            <a:r>
              <a:rPr lang="hr-HR" sz="2400" dirty="0"/>
              <a:t>)</a:t>
            </a:r>
          </a:p>
          <a:p>
            <a:pPr marL="342900" lvl="0" indent="-342900">
              <a:buFontTx/>
              <a:buChar char="-"/>
            </a:pPr>
            <a:r>
              <a:rPr lang="hr-HR" sz="2400" dirty="0"/>
              <a:t>pospješuje regeneraciju kože</a:t>
            </a:r>
          </a:p>
          <a:p>
            <a:pPr marL="342900" lvl="0" indent="-342900">
              <a:buFontTx/>
              <a:buChar char="-"/>
            </a:pPr>
            <a:r>
              <a:rPr lang="hr-HR" sz="2400" dirty="0"/>
              <a:t>potiče metabolizam kože</a:t>
            </a:r>
          </a:p>
          <a:p>
            <a:pPr marL="342900" lvl="0" indent="-342900">
              <a:buFontTx/>
              <a:buChar char="-"/>
            </a:pPr>
            <a:r>
              <a:rPr lang="hr-HR" sz="2400" dirty="0"/>
              <a:t>koristi se u skoro svim preparatima za čišćenje i njegu kose i kože</a:t>
            </a:r>
          </a:p>
          <a:p>
            <a:pPr marL="342900" lvl="0" indent="-342900">
              <a:buFontTx/>
              <a:buChar char="-"/>
            </a:pPr>
            <a:r>
              <a:rPr lang="hr-HR" sz="2400" dirty="0"/>
              <a:t>koristi se za liječenje ekcema</a:t>
            </a:r>
          </a:p>
          <a:p>
            <a:pPr marL="342900" lvl="0" indent="-342900">
              <a:buFontTx/>
              <a:buChar char="-"/>
            </a:pPr>
            <a:r>
              <a:rPr lang="hr-HR" sz="2400" dirty="0"/>
              <a:t>koristi se za smanjivanje nadraženosti dječje kože i za njegu ispucanih   bradavica na dojkama</a:t>
            </a:r>
          </a:p>
          <a:p>
            <a:pPr marL="342900" indent="-342900">
              <a:buFontTx/>
              <a:buChar char="-"/>
            </a:pPr>
            <a:endParaRPr lang="hr-HR" sz="2400" dirty="0"/>
          </a:p>
        </p:txBody>
      </p:sp>
      <p:pic>
        <p:nvPicPr>
          <p:cNvPr id="1026" name="Picture 2" descr="Matricaria Chamomilla (Camomile) - Jora Dahl">
            <a:extLst>
              <a:ext uri="{FF2B5EF4-FFF2-40B4-BE49-F238E27FC236}">
                <a16:creationId xmlns:a16="http://schemas.microsoft.com/office/drawing/2014/main" id="{FA7ECEC1-320A-4381-8E7F-8E9C78FB0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478" y="655722"/>
            <a:ext cx="3417903" cy="5546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511803"/>
      </p:ext>
    </p:extLst>
  </p:cSld>
  <p:clrMapOvr>
    <a:masterClrMapping/>
  </p:clrMapOvr>
</p:sld>
</file>

<file path=ppt/theme/theme1.xml><?xml version="1.0" encoding="utf-8"?>
<a:theme xmlns:a="http://schemas.openxmlformats.org/drawingml/2006/main" name="Žetva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TM10001105[[fn=Žetva]]</Template>
  <TotalTime>532</TotalTime>
  <Words>344</Words>
  <Application>Microsoft Office PowerPoint</Application>
  <PresentationFormat>Široki zaslon</PresentationFormat>
  <Paragraphs>63</Paragraphs>
  <Slides>12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12</vt:i4>
      </vt:variant>
    </vt:vector>
  </HeadingPairs>
  <TitlesOfParts>
    <vt:vector size="16" baseType="lpstr">
      <vt:lpstr>Calibri</vt:lpstr>
      <vt:lpstr>Franklin Gothic Book</vt:lpstr>
      <vt:lpstr>Times New Roman</vt:lpstr>
      <vt:lpstr>Žetva</vt:lpstr>
      <vt:lpstr>Ljekovite biljke u kozmetičkim preparatima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Ljekovite biljke u kozmetičkim preparatima</dc:title>
  <dc:creator>Željka Vuko</dc:creator>
  <cp:lastModifiedBy>Željka Vuko</cp:lastModifiedBy>
  <cp:revision>28</cp:revision>
  <dcterms:created xsi:type="dcterms:W3CDTF">2025-05-29T09:23:41Z</dcterms:created>
  <dcterms:modified xsi:type="dcterms:W3CDTF">2025-06-06T17:42:08Z</dcterms:modified>
</cp:coreProperties>
</file>