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58" r:id="rId4"/>
    <p:sldId id="265" r:id="rId5"/>
    <p:sldId id="278" r:id="rId6"/>
    <p:sldId id="266" r:id="rId7"/>
    <p:sldId id="267" r:id="rId8"/>
    <p:sldId id="259" r:id="rId9"/>
    <p:sldId id="282" r:id="rId10"/>
    <p:sldId id="260" r:id="rId11"/>
    <p:sldId id="281" r:id="rId12"/>
    <p:sldId id="279" r:id="rId13"/>
    <p:sldId id="261" r:id="rId14"/>
    <p:sldId id="277" r:id="rId15"/>
    <p:sldId id="283" r:id="rId16"/>
    <p:sldId id="262" r:id="rId17"/>
    <p:sldId id="276" r:id="rId18"/>
    <p:sldId id="284" r:id="rId19"/>
    <p:sldId id="263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0" r:id="rId29"/>
    <p:sldId id="286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eljka Vuko" initials="ŽV" lastIdx="1" clrIdx="0">
    <p:extLst>
      <p:ext uri="{19B8F6BF-5375-455C-9EA6-DF929625EA0E}">
        <p15:presenceInfo xmlns:p15="http://schemas.microsoft.com/office/powerpoint/2012/main" userId="Željka Vu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7140-0253-4D5C-B900-7B524FB17589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5B66-3249-4CA7-B002-F983FA89C09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13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B5B66-3249-4CA7-B002-F983FA89C09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10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839AE-2167-48B9-B564-423F304A3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41DD74-085D-422A-8599-2DD8483DA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078C94-7804-41B2-BA37-E02B8174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787BD8-504C-4F71-9B41-17BF768D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497C4B-A3FF-4CAA-B4DC-06ADFBA7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12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336231-E8DC-4D99-8E32-44901907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37F2C7A-6146-4AD4-83AD-FADC3DFD0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23901A-9A18-4019-8192-02844098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8674A6-E817-4765-B41E-25B6C94D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A73B54-F84D-4A2B-942C-94FD21A8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80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26D070C-36A8-44A6-9CE2-15BAA025C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B2FF180-DCE9-4CEC-B98B-4AFFFDAEF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09A583-9CC8-44DD-B66D-C2F4F54D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BE94F2-6763-4E2C-83DA-7706997B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03E2E5-28F1-4797-A5B6-30E7D545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90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290F6-F1BB-4A66-9EB8-5A6F9B99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451BCD-6C01-435E-972C-E2F68A42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BA34EEC-C48C-4989-8E20-F0CD354D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D1D782-4785-4AF5-B32A-F24DE890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115368-1916-4A32-A461-08529FD2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9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CA8FC-6C51-4805-9BA7-759CC8CA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E0FD97-BC78-4354-A0CC-07B2F6AE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CD3D4D-91C7-46DB-92F0-FE930E68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E8066AA-9D74-492E-B69F-8AA88160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C67EA0-FED5-40FC-9FF9-24A5E9F4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90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B9584-4D47-4FEC-870B-70C1AAD5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3BAB69-4B04-4E78-B634-16643291C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3CB3C6B-58D7-4FA5-85EC-A1DEA5657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44FA7CD-89EB-4243-9847-4F2DE975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FD9415C-A587-4571-8CF4-BE68B37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C8BB28-69D5-4896-9F01-336125C3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2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97E877-37A5-47CA-835E-6CC487AF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F0B2A8-BC9E-45A2-99DB-631BA0E2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DBF35BE-5B69-4D83-BD5D-0E60C8E3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003795A-0B9C-4840-823A-A7D47589D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E77C474-87E5-42F4-BAE4-9AD8272BB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C08FBE3-A42B-4326-AAB0-8B715B69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5AD376D-ABDA-4B1D-A792-3241B7AA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FD0C75C-5B69-4A55-ACC8-07E99D60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64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1ECDC-2936-43DF-99A0-25EBB2CE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F6C9EC4-2D60-4992-A261-A9B93C1F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0A36D12-C9B0-4AE0-9EB6-F92ED59E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D22BFC4-98B7-4E01-B0C9-64FEC99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17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90FE896-0267-4FF1-B8EB-F2733C52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2E8BC8A-7093-4532-BC70-69B6C478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ED40BFD-29DC-43A1-9383-8F16E0D9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90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43DD6-92BE-48F4-937C-B1EC323F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279EA35-045C-4977-8F49-D24040711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5E7F7D6-B04B-452A-9843-4AD1DC93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85FC6E-8551-4C3E-938D-7F66AF2E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6E1B94D-2BCA-4F9D-926B-E5829E0E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D20E6CF-B087-44C5-A23F-889F0CC8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4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DE026-B911-44BF-BE9A-C1B06BB1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22D6C4C-3694-48E5-A119-8D382EF5F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BF30F39-A8A9-4AB6-83CC-1776FCDFC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EE60351-53D4-4E97-8227-A4A37135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A1A8C7A-F308-42E1-8CA1-9B7068D2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2DDCE8A-D66A-4C62-BECC-9696E966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1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2FA77CC-ADAD-4311-9D48-F199A973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1338F2-1C9F-4279-8E56-EE8782DF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36764A-3146-48C3-9A22-344B17E5C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622B-529C-4087-AD42-D6771DF814D4}" type="datetimeFigureOut">
              <a:rPr lang="hr-HR" smtClean="0"/>
              <a:t>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AD17B4-3E86-437A-94AB-FC94FF93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ED363A-036C-4513-8FC9-714B23DFA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4DB5-2081-48FB-B810-ED89653010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74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92BDCC-50D8-464B-BFA1-B74A4142C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Povijesni razvoj make-</a:t>
            </a:r>
            <a:r>
              <a:rPr lang="hr-HR" dirty="0" err="1"/>
              <a:t>up</a:t>
            </a:r>
            <a:r>
              <a:rPr lang="hr-HR" dirty="0"/>
              <a:t>-a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FFC243-2AB6-47DA-8D24-C3EE33E15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Projekt – Povijesni razvoj make-</a:t>
            </a:r>
            <a:r>
              <a:rPr lang="hr-HR" dirty="0" err="1"/>
              <a:t>up</a:t>
            </a:r>
            <a:r>
              <a:rPr lang="hr-HR" dirty="0"/>
              <a:t>-a</a:t>
            </a:r>
          </a:p>
          <a:p>
            <a:r>
              <a:rPr lang="hr-HR" dirty="0"/>
              <a:t>školska godina 2025./2026.</a:t>
            </a:r>
          </a:p>
          <a:p>
            <a:r>
              <a:rPr lang="hr-HR" dirty="0"/>
              <a:t>Nositeljice: Jelena Poljak, majstor kozmetičar, savjetnica</a:t>
            </a:r>
          </a:p>
          <a:p>
            <a:r>
              <a:rPr lang="hr-HR" dirty="0"/>
              <a:t>Željka Vuko, dipl. ing. kemije, mentorica</a:t>
            </a:r>
          </a:p>
        </p:txBody>
      </p:sp>
    </p:spTree>
    <p:extLst>
      <p:ext uri="{BB962C8B-B14F-4D97-AF65-F5344CB8AC3E}">
        <p14:creationId xmlns:p14="http://schemas.microsoft.com/office/powerpoint/2010/main" val="415528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E7F5640-5B03-4E99-80A1-6FF58C5C9333}"/>
              </a:ext>
            </a:extLst>
          </p:cNvPr>
          <p:cNvSpPr/>
          <p:nvPr/>
        </p:nvSpPr>
        <p:spPr>
          <a:xfrm>
            <a:off x="793072" y="751328"/>
            <a:ext cx="1060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Tijekom srednjeg vijeka, blijeda se koža smatrala plemenitom, pa su tako žene tragale za proizvodima kako bi postigle bljedolik izgled kože. </a:t>
            </a:r>
          </a:p>
        </p:txBody>
      </p:sp>
      <p:pic>
        <p:nvPicPr>
          <p:cNvPr id="18434" name="Picture 2" descr="Šminka u prošlosti: Trendovi kroz vrijeme - Lime Booking">
            <a:extLst>
              <a:ext uri="{FF2B5EF4-FFF2-40B4-BE49-F238E27FC236}">
                <a16:creationId xmlns:a16="http://schemas.microsoft.com/office/drawing/2014/main" id="{D6D6A137-47C0-480D-A585-6AE4A8E8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38743"/>
            <a:ext cx="9525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8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dy_wang-tang-dynasty-governors-wife-portrait_cropped">
            <a:extLst>
              <a:ext uri="{FF2B5EF4-FFF2-40B4-BE49-F238E27FC236}">
                <a16:creationId xmlns:a16="http://schemas.microsoft.com/office/drawing/2014/main" id="{A43AB3A9-1C1B-4075-9EF2-1D48125D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79" y="2251876"/>
            <a:ext cx="7304842" cy="41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483C4D7E-D961-4507-8CDE-A6E2C425CAAF}"/>
              </a:ext>
            </a:extLst>
          </p:cNvPr>
          <p:cNvSpPr/>
          <p:nvPr/>
        </p:nvSpPr>
        <p:spPr>
          <a:xfrm>
            <a:off x="458679" y="328475"/>
            <a:ext cx="112746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800" dirty="0">
                <a:solidFill>
                  <a:srgbClr val="222222"/>
                </a:solidFill>
                <a:latin typeface="Slabo 27px"/>
              </a:rPr>
              <a:t>U Kini se počela cijeniti i smatrati lijepim što bljeđa put, tamne obrve i crvene usne. Zbog tog izgleda ljudi su posezali za preparatima koji su često imali otrovne sastojke poput olova, arsena i žive. </a:t>
            </a:r>
          </a:p>
        </p:txBody>
      </p:sp>
    </p:spTree>
    <p:extLst>
      <p:ext uri="{BB962C8B-B14F-4D97-AF65-F5344CB8AC3E}">
        <p14:creationId xmlns:p14="http://schemas.microsoft.com/office/powerpoint/2010/main" val="398261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isha-Makeup-Ideas - eTrafika">
            <a:extLst>
              <a:ext uri="{FF2B5EF4-FFF2-40B4-BE49-F238E27FC236}">
                <a16:creationId xmlns:a16="http://schemas.microsoft.com/office/drawing/2014/main" id="{5A466CDF-CE51-4377-A73C-3A4D55A3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50" y="2130642"/>
            <a:ext cx="8097300" cy="38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F01A6650-44AE-4253-8075-5171293685C4}"/>
              </a:ext>
            </a:extLst>
          </p:cNvPr>
          <p:cNvSpPr/>
          <p:nvPr/>
        </p:nvSpPr>
        <p:spPr>
          <a:xfrm>
            <a:off x="2229035" y="531621"/>
            <a:ext cx="773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0" i="0" dirty="0">
                <a:solidFill>
                  <a:srgbClr val="222222"/>
                </a:solidFill>
                <a:effectLst/>
              </a:rPr>
              <a:t>Japanske </a:t>
            </a:r>
            <a:r>
              <a:rPr lang="hr-HR" sz="2800" i="0" dirty="0">
                <a:solidFill>
                  <a:srgbClr val="222222"/>
                </a:solidFill>
                <a:effectLst/>
              </a:rPr>
              <a:t>gejše</a:t>
            </a:r>
            <a:r>
              <a:rPr lang="hr-HR" sz="2800" dirty="0">
                <a:solidFill>
                  <a:srgbClr val="222222"/>
                </a:solidFill>
              </a:rPr>
              <a:t> - b</a:t>
            </a:r>
            <a:r>
              <a:rPr lang="hr-HR" sz="2800" b="0" i="0" dirty="0">
                <a:solidFill>
                  <a:srgbClr val="222222"/>
                </a:solidFill>
                <a:effectLst/>
              </a:rPr>
              <a:t>ijela podloga pravila se od olova i rižinog brašna.</a:t>
            </a:r>
          </a:p>
        </p:txBody>
      </p:sp>
    </p:spTree>
    <p:extLst>
      <p:ext uri="{BB962C8B-B14F-4D97-AF65-F5344CB8AC3E}">
        <p14:creationId xmlns:p14="http://schemas.microsoft.com/office/powerpoint/2010/main" val="206382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32D719A-7CF6-4EB0-ACED-F24AF1464A28}"/>
              </a:ext>
            </a:extLst>
          </p:cNvPr>
          <p:cNvSpPr/>
          <p:nvPr/>
        </p:nvSpPr>
        <p:spPr>
          <a:xfrm>
            <a:off x="766438" y="198299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dirty="0"/>
              <a:t>Blijedo lice i ružičasti obrazi bili su sinonimi ljepote tijekom renesanse. Kako bi posvijetlile svoje lice, žene su koristile puder koji sadrži arsen.</a:t>
            </a:r>
            <a:endParaRPr lang="hr-HR" sz="32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12292" name="Picture 4" descr="Renaissance makeup - Yoors">
            <a:extLst>
              <a:ext uri="{FF2B5EF4-FFF2-40B4-BE49-F238E27FC236}">
                <a16:creationId xmlns:a16="http://schemas.microsoft.com/office/drawing/2014/main" id="{55B708CF-77A0-463D-9DBF-28BCD247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91" y="1639826"/>
            <a:ext cx="4109337" cy="30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4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06FC087-0505-4814-804A-8C2D8D4DF717}"/>
              </a:ext>
            </a:extLst>
          </p:cNvPr>
          <p:cNvSpPr/>
          <p:nvPr/>
        </p:nvSpPr>
        <p:spPr>
          <a:xfrm>
            <a:off x="639193" y="1413063"/>
            <a:ext cx="53697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222222"/>
                </a:solidFill>
                <a:effectLst/>
              </a:rPr>
              <a:t>Žene koje su pripadale višem staležu koristile su puder od arsena, octa, olova, žive. </a:t>
            </a:r>
          </a:p>
          <a:p>
            <a:endParaRPr lang="hr-HR" sz="3200" b="0" i="0" dirty="0">
              <a:solidFill>
                <a:srgbClr val="222222"/>
              </a:solidFill>
              <a:effectLst/>
            </a:endParaRPr>
          </a:p>
          <a:p>
            <a:r>
              <a:rPr lang="hr-HR" sz="3200" b="0" i="0" dirty="0">
                <a:solidFill>
                  <a:srgbClr val="222222"/>
                </a:solidFill>
                <a:effectLst/>
              </a:rPr>
              <a:t>Prvo se na nanosio bjelanjak jajeta, što je stvorilo voštani izgled. </a:t>
            </a:r>
          </a:p>
        </p:txBody>
      </p:sp>
      <p:pic>
        <p:nvPicPr>
          <p:cNvPr id="15362" name="Picture 2" descr="800px-Darnley_stage_3">
            <a:extLst>
              <a:ext uri="{FF2B5EF4-FFF2-40B4-BE49-F238E27FC236}">
                <a16:creationId xmlns:a16="http://schemas.microsoft.com/office/drawing/2014/main" id="{8556E8DE-BB0C-43F6-BEFD-6DE4392E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916" y="755434"/>
            <a:ext cx="3645346" cy="53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4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E37927D-424E-4995-A61E-EF4D8E4A4417}"/>
              </a:ext>
            </a:extLst>
          </p:cNvPr>
          <p:cNvSpPr/>
          <p:nvPr/>
        </p:nvSpPr>
        <p:spPr>
          <a:xfrm>
            <a:off x="926236" y="408775"/>
            <a:ext cx="10339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Za vrijeme renesanse popularna je zlatna boja kose, bakreno zlatni ton. Za bojenje kose koristila se smjesa alaun, med i sumpor.</a:t>
            </a:r>
            <a:endParaRPr lang="hr-HR" dirty="0"/>
          </a:p>
        </p:txBody>
      </p:sp>
      <p:pic>
        <p:nvPicPr>
          <p:cNvPr id="3074" name="Picture 2" descr="https://hairstyle-news.hr/hsn/wordpress/wp-content/uploads/2020/07/Hairstyle-News-povijest-frizerstva-frizure-u-renesansi.jpg">
            <a:extLst>
              <a:ext uri="{FF2B5EF4-FFF2-40B4-BE49-F238E27FC236}">
                <a16:creationId xmlns:a16="http://schemas.microsoft.com/office/drawing/2014/main" id="{92E1A314-936E-466D-A1C5-B8F13CC5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55" y="1558992"/>
            <a:ext cx="6838689" cy="47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1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BB18DC1-439E-4DB9-A15E-79609BBFC466}"/>
              </a:ext>
            </a:extLst>
          </p:cNvPr>
          <p:cNvSpPr/>
          <p:nvPr/>
        </p:nvSpPr>
        <p:spPr>
          <a:xfrm>
            <a:off x="1307978" y="5783467"/>
            <a:ext cx="9584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Tijekom baroka šminkaju se podjednako žene i muškarci.</a:t>
            </a:r>
          </a:p>
        </p:txBody>
      </p:sp>
      <p:pic>
        <p:nvPicPr>
          <p:cNvPr id="13314" name="Picture 2" descr="11 ideeën over Make-up barok | barok, make up, marie antoinette">
            <a:extLst>
              <a:ext uri="{FF2B5EF4-FFF2-40B4-BE49-F238E27FC236}">
                <a16:creationId xmlns:a16="http://schemas.microsoft.com/office/drawing/2014/main" id="{A5A55D9C-53FB-4A18-9D88-7D00E597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59" y="782145"/>
            <a:ext cx="3150141" cy="473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3DFC7E7-63A3-491A-A883-B6DB06CF5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1" y="782145"/>
            <a:ext cx="3256862" cy="46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ashionhub.decorexpro.com/images/article/thumb/715-0/2021/10/istoriya-vozniknoveniya-i-razvitiya-makiyazha-24.jpg">
            <a:extLst>
              <a:ext uri="{FF2B5EF4-FFF2-40B4-BE49-F238E27FC236}">
                <a16:creationId xmlns:a16="http://schemas.microsoft.com/office/drawing/2014/main" id="{1353E9E3-4957-4B04-A5B6-5136F748F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42950"/>
            <a:ext cx="68103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EEFAD797-15CD-438A-B523-E91CD539E388}"/>
              </a:ext>
            </a:extLst>
          </p:cNvPr>
          <p:cNvSpPr/>
          <p:nvPr/>
        </p:nvSpPr>
        <p:spPr>
          <a:xfrm>
            <a:off x="642152" y="837858"/>
            <a:ext cx="10650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800" dirty="0"/>
              <a:t>U 19. stoljeću se za bojenje kose koristi smjesa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>
                <a:solidFill>
                  <a:prstClr val="black"/>
                </a:solidFill>
              </a:rPr>
              <a:t>soli metala i  </a:t>
            </a:r>
            <a:r>
              <a:rPr lang="hr-HR" sz="2800" dirty="0" err="1">
                <a:solidFill>
                  <a:prstClr val="black"/>
                </a:solidFill>
              </a:rPr>
              <a:t>pirogalola</a:t>
            </a:r>
            <a:r>
              <a:rPr lang="hr-HR" sz="2800" dirty="0">
                <a:solidFill>
                  <a:prstClr val="black"/>
                </a:solidFill>
              </a:rPr>
              <a:t>. </a:t>
            </a:r>
          </a:p>
          <a:p>
            <a:pPr lvl="0" algn="ctr"/>
            <a:r>
              <a:rPr lang="hr-HR" sz="2800" dirty="0">
                <a:solidFill>
                  <a:prstClr val="black"/>
                </a:solidFill>
              </a:rPr>
              <a:t>Poslije se otkrilo da je </a:t>
            </a:r>
            <a:r>
              <a:rPr lang="hr-HR" sz="2800" dirty="0" err="1">
                <a:solidFill>
                  <a:prstClr val="black"/>
                </a:solidFill>
              </a:rPr>
              <a:t>pirogalol</a:t>
            </a:r>
            <a:r>
              <a:rPr lang="hr-HR" sz="2800" dirty="0">
                <a:solidFill>
                  <a:prstClr val="black"/>
                </a:solidFill>
              </a:rPr>
              <a:t> otrovan.</a:t>
            </a:r>
            <a:endParaRPr lang="hr-HR" sz="2400" dirty="0"/>
          </a:p>
        </p:txBody>
      </p:sp>
      <p:pic>
        <p:nvPicPr>
          <p:cNvPr id="4098" name="Picture 2" descr="https://fashionhub.decorexpro.com/images/article/thumb/715-0/2019/02/pricheski-v-stile-xix-veka-idei-i-sovety-po-oformleniyu-27.jpg">
            <a:extLst>
              <a:ext uri="{FF2B5EF4-FFF2-40B4-BE49-F238E27FC236}">
                <a16:creationId xmlns:a16="http://schemas.microsoft.com/office/drawing/2014/main" id="{690238C1-F8C0-4609-BEA8-1C24CE1A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97" y="2272683"/>
            <a:ext cx="6472406" cy="39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F6F9B36A-CE38-4D55-86A1-C9CC6F286348}"/>
              </a:ext>
            </a:extLst>
          </p:cNvPr>
          <p:cNvSpPr/>
          <p:nvPr/>
        </p:nvSpPr>
        <p:spPr>
          <a:xfrm>
            <a:off x="650627" y="850784"/>
            <a:ext cx="66197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Povijest današnjeg make </a:t>
            </a:r>
            <a:r>
              <a:rPr lang="hr-HR" sz="2800" dirty="0" err="1"/>
              <a:t>up</a:t>
            </a:r>
            <a:r>
              <a:rPr lang="hr-HR" sz="2800" dirty="0"/>
              <a:t>-a započinje s pojavom filmske industrije. </a:t>
            </a:r>
          </a:p>
          <a:p>
            <a:endParaRPr lang="hr-HR" sz="2800" dirty="0"/>
          </a:p>
          <a:p>
            <a:r>
              <a:rPr lang="hr-HR" sz="2800" dirty="0"/>
              <a:t>Max </a:t>
            </a:r>
            <a:r>
              <a:rPr lang="hr-HR" sz="2800" dirty="0" err="1"/>
              <a:t>Factor</a:t>
            </a:r>
            <a:r>
              <a:rPr lang="hr-HR" sz="2800" dirty="0"/>
              <a:t> je bio jedan od najpoznatijih filmskih vizažista čije su kozmetičke inovacije kreirale ne samo filmsku šminku, nego i svakodnevno šminkanje. </a:t>
            </a:r>
          </a:p>
          <a:p>
            <a:endParaRPr lang="hr-HR" sz="2800" dirty="0"/>
          </a:p>
          <a:p>
            <a:r>
              <a:rPr lang="hr-HR" sz="2800" dirty="0">
                <a:solidFill>
                  <a:srgbClr val="FF0000"/>
                </a:solidFill>
              </a:rPr>
              <a:t>Njegova je misao vodilja bila kako svaka žena može izgledati glamurozno uz upotrebu pravog pribora i prave kozmetike 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EB69D4B-FBB0-4399-AE10-AE5FE437B9A2}"/>
              </a:ext>
            </a:extLst>
          </p:cNvPr>
          <p:cNvSpPr/>
          <p:nvPr/>
        </p:nvSpPr>
        <p:spPr>
          <a:xfrm>
            <a:off x="7832662" y="5210467"/>
            <a:ext cx="4187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0" i="0" dirty="0">
                <a:effectLst/>
              </a:rPr>
              <a:t>Max </a:t>
            </a:r>
            <a:r>
              <a:rPr lang="hr-HR" sz="2400" b="0" i="0" dirty="0" err="1">
                <a:effectLst/>
              </a:rPr>
              <a:t>Factor</a:t>
            </a:r>
            <a:r>
              <a:rPr lang="hr-HR" sz="2400" dirty="0"/>
              <a:t> </a:t>
            </a:r>
          </a:p>
          <a:p>
            <a:pPr algn="ctr"/>
            <a:r>
              <a:rPr lang="hr-HR" sz="2400" dirty="0"/>
              <a:t>(</a:t>
            </a:r>
            <a:r>
              <a:rPr lang="hr-HR" sz="2400" b="0" i="0" dirty="0" err="1">
                <a:effectLst/>
              </a:rPr>
              <a:t>Maksymilian</a:t>
            </a:r>
            <a:r>
              <a:rPr lang="hr-HR" sz="2400" b="0" i="0" dirty="0">
                <a:effectLst/>
              </a:rPr>
              <a:t> </a:t>
            </a:r>
            <a:r>
              <a:rPr lang="hr-HR" sz="2400" b="0" i="0" dirty="0" err="1">
                <a:effectLst/>
              </a:rPr>
              <a:t>Faktorowicz</a:t>
            </a:r>
            <a:r>
              <a:rPr lang="hr-HR" sz="2400" b="0" i="0" dirty="0">
                <a:effectLst/>
              </a:rPr>
              <a:t>)</a:t>
            </a:r>
          </a:p>
          <a:p>
            <a:pPr algn="ctr"/>
            <a:r>
              <a:rPr lang="hr-HR" sz="2400" dirty="0"/>
              <a:t>(</a:t>
            </a:r>
            <a:r>
              <a:rPr lang="hr-HR" sz="2400" b="0" i="0" dirty="0">
                <a:effectLst/>
              </a:rPr>
              <a:t>1872.-1938.)</a:t>
            </a:r>
          </a:p>
        </p:txBody>
      </p:sp>
      <p:sp>
        <p:nvSpPr>
          <p:cNvPr id="4" name="AutoShape 2" descr="Max Factor Sr.">
            <a:extLst>
              <a:ext uri="{FF2B5EF4-FFF2-40B4-BE49-F238E27FC236}">
                <a16:creationId xmlns:a16="http://schemas.microsoft.com/office/drawing/2014/main" id="{59EF3610-3CFF-45D7-885B-58C914E619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84" name="Picture 4" descr="Max Factor Sr.">
            <a:extLst>
              <a:ext uri="{FF2B5EF4-FFF2-40B4-BE49-F238E27FC236}">
                <a16:creationId xmlns:a16="http://schemas.microsoft.com/office/drawing/2014/main" id="{05CCBD0A-151A-4DDA-A2FF-1B1B7F99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21" y="533628"/>
            <a:ext cx="3753975" cy="46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FB02EF00-3303-424E-B110-7D092B04A25A}"/>
              </a:ext>
            </a:extLst>
          </p:cNvPr>
          <p:cNvSpPr/>
          <p:nvPr/>
        </p:nvSpPr>
        <p:spPr>
          <a:xfrm>
            <a:off x="2374776" y="1026573"/>
            <a:ext cx="7226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/>
              <a:t>Biti lijep u kamenom dobu značilo je imati zube, glavu, ruke i noge. </a:t>
            </a:r>
          </a:p>
        </p:txBody>
      </p:sp>
      <p:pic>
        <p:nvPicPr>
          <p:cNvPr id="1026" name="Picture 2" descr="Zagonetke kamenog doba – Nova Akropola">
            <a:extLst>
              <a:ext uri="{FF2B5EF4-FFF2-40B4-BE49-F238E27FC236}">
                <a16:creationId xmlns:a16="http://schemas.microsoft.com/office/drawing/2014/main" id="{0482DAFF-4692-4D50-B5E8-5287B435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13" y="3109277"/>
            <a:ext cx="5780150" cy="27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92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ECA52FFA-DA95-4E0C-80D3-ECDC11B26AC1}"/>
              </a:ext>
            </a:extLst>
          </p:cNvPr>
          <p:cNvSpPr/>
          <p:nvPr/>
        </p:nvSpPr>
        <p:spPr>
          <a:xfrm>
            <a:off x="799036" y="1656298"/>
            <a:ext cx="5646152" cy="258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1900. – 1910.</a:t>
            </a:r>
            <a:endParaRPr lang="hr-H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Make-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se smatrao nepristojnim, koristile su ga uglavnom glumice.</a:t>
            </a:r>
            <a:endParaRPr lang="hr-H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Prirodan izgled, lagani puder i ruž u nježnim tonovima.</a:t>
            </a:r>
            <a:endParaRPr lang="hr-H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1917 - 1900's makeup - Early Photos of Women Applying Makeup">
            <a:extLst>
              <a:ext uri="{FF2B5EF4-FFF2-40B4-BE49-F238E27FC236}">
                <a16:creationId xmlns:a16="http://schemas.microsoft.com/office/drawing/2014/main" id="{B891E70D-9FA6-4D39-BC7D-E596EF7E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31" y="1245273"/>
            <a:ext cx="3988941" cy="43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8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19875EBF-255D-41EE-875B-692A7B0BAF4A}"/>
              </a:ext>
            </a:extLst>
          </p:cNvPr>
          <p:cNvSpPr/>
          <p:nvPr/>
        </p:nvSpPr>
        <p:spPr>
          <a:xfrm>
            <a:off x="828582" y="781050"/>
            <a:ext cx="4391487" cy="3145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/>
              <a:t>1920.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hr-HR" sz="28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Doba jazza i slobode žena.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Tamni ruž, tanka zaobljena obrva, crni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eyeliner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kratka kosa (bob).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38EE8B-E000-4ACE-8878-7C411C560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42" y="470517"/>
            <a:ext cx="4678532" cy="59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9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637E639-D3C4-4C36-A549-31DF7DB5CDA6}"/>
              </a:ext>
            </a:extLst>
          </p:cNvPr>
          <p:cNvSpPr/>
          <p:nvPr/>
        </p:nvSpPr>
        <p:spPr>
          <a:xfrm>
            <a:off x="366945" y="622319"/>
            <a:ext cx="3281778" cy="488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1930. - 1940.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Glamur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Hollywooda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naglašene usne i oči, maskara i tekući puder.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Tijekom rata: jednostavan make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crveni ruž (simbol snage i ženstvenosti).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3F64F2-9B1C-47D2-94C4-98DD064A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80" y="1228356"/>
            <a:ext cx="3494699" cy="4022787"/>
          </a:xfrm>
          <a:prstGeom prst="rect">
            <a:avLst/>
          </a:prstGeom>
        </p:spPr>
      </p:pic>
      <p:pic>
        <p:nvPicPr>
          <p:cNvPr id="6146" name="Picture 2" descr="https://fashionhub.decorexpro.com/images/article/orig/2021/10/istoriya-vozniknoveniya-i-razvitiya-makiyazha-42.jpg">
            <a:extLst>
              <a:ext uri="{FF2B5EF4-FFF2-40B4-BE49-F238E27FC236}">
                <a16:creationId xmlns:a16="http://schemas.microsoft.com/office/drawing/2014/main" id="{A485D9F2-CA10-45A9-95C4-764BF150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516" y="1228356"/>
            <a:ext cx="3587534" cy="40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2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6949DC7-658F-483C-8556-3EADB45C9BA6}"/>
              </a:ext>
            </a:extLst>
          </p:cNvPr>
          <p:cNvSpPr/>
          <p:nvPr/>
        </p:nvSpPr>
        <p:spPr>
          <a:xfrm>
            <a:off x="943991" y="1589445"/>
            <a:ext cx="2962183" cy="304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1950.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hr-HR" sz="28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Klasična ljepota: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Marilyn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Monroe stil – crveni ruž,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eyeliner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rumenilo.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fashionhub.decorexpro.com/images/article/orig/2021/10/istoriya-vozniknoveniya-i-razvitiya-makiyazha-33.jpg">
            <a:extLst>
              <a:ext uri="{FF2B5EF4-FFF2-40B4-BE49-F238E27FC236}">
                <a16:creationId xmlns:a16="http://schemas.microsoft.com/office/drawing/2014/main" id="{276CBEE8-6AD4-4A00-B0CF-995F3BE3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15" y="0"/>
            <a:ext cx="5680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0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95C2443-19E4-4E14-B252-934CC649FE41}"/>
              </a:ext>
            </a:extLst>
          </p:cNvPr>
          <p:cNvSpPr/>
          <p:nvPr/>
        </p:nvSpPr>
        <p:spPr>
          <a:xfrm>
            <a:off x="358066" y="1305360"/>
            <a:ext cx="4009748" cy="258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1960.</a:t>
            </a:r>
            <a:endParaRPr lang="hr-HR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8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Twiggy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– pastelne boje, izražene trepavice, svijetle usne.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fashionhub.decorexpro.com/images/article/orig/2021/10/istoriya-vozniknoveniya-i-razvitiya-makiyazha-34.jpg">
            <a:extLst>
              <a:ext uri="{FF2B5EF4-FFF2-40B4-BE49-F238E27FC236}">
                <a16:creationId xmlns:a16="http://schemas.microsoft.com/office/drawing/2014/main" id="{41115694-BF9A-4887-8DB5-1BD2CE7E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85" y="0"/>
            <a:ext cx="562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6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2439BE8-A44E-4E7C-8C5B-6BF99E824E46}"/>
              </a:ext>
            </a:extLst>
          </p:cNvPr>
          <p:cNvSpPr/>
          <p:nvPr/>
        </p:nvSpPr>
        <p:spPr>
          <a:xfrm>
            <a:off x="633273" y="488615"/>
            <a:ext cx="9771355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1970.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Prirodnost i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boho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stil –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bronzeri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zemljani tonovi, minimalizam.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500F70-9F27-42EB-A8C3-9E0717520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90" y="2086013"/>
            <a:ext cx="6631620" cy="404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30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ashionhub.decorexpro.com/images/article/orig/2021/10/istoriya-vozniknoveniya-i-razvitiya-makiyazha-43.jpg">
            <a:extLst>
              <a:ext uri="{FF2B5EF4-FFF2-40B4-BE49-F238E27FC236}">
                <a16:creationId xmlns:a16="http://schemas.microsoft.com/office/drawing/2014/main" id="{C6038DEB-7F55-4D8E-BEA9-C079C5B8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261A44C-FA09-4A60-A362-959DBF434199}"/>
              </a:ext>
            </a:extLst>
          </p:cNvPr>
          <p:cNvSpPr/>
          <p:nvPr/>
        </p:nvSpPr>
        <p:spPr>
          <a:xfrm>
            <a:off x="651029" y="1118929"/>
            <a:ext cx="3459332" cy="201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1980.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Ekstravagancija i boje: jaka sjenila, rumenilo, sjaj, izražene obrve.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FD3D932-4049-4E01-A54A-1E1C55534502}"/>
              </a:ext>
            </a:extLst>
          </p:cNvPr>
          <p:cNvSpPr/>
          <p:nvPr/>
        </p:nvSpPr>
        <p:spPr>
          <a:xfrm>
            <a:off x="517866" y="887536"/>
            <a:ext cx="3494842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1990.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Minimalizam i „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supermodel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hr-HR" sz="28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 – mat ruževi, smeđe nijanse, prirodan ten.</a:t>
            </a:r>
            <a:endParaRPr lang="hr-H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fashionhub.decorexpro.com/images/article/orig/2021/10/istoriya-vozniknoveniya-i-razvitiya-makiyazha-37.jpg">
            <a:extLst>
              <a:ext uri="{FF2B5EF4-FFF2-40B4-BE49-F238E27FC236}">
                <a16:creationId xmlns:a16="http://schemas.microsoft.com/office/drawing/2014/main" id="{B9DA279D-BF18-46FC-B08F-8A8BCFBB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58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04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ealth magazine's fifth annual healthy beauty awards">
            <a:extLst>
              <a:ext uri="{FF2B5EF4-FFF2-40B4-BE49-F238E27FC236}">
                <a16:creationId xmlns:a16="http://schemas.microsoft.com/office/drawing/2014/main" id="{7327BE58-2348-4ABA-BBC7-C258A44F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0"/>
            <a:ext cx="439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60C6F826-3F34-461F-920E-A4627E11507A}"/>
              </a:ext>
            </a:extLst>
          </p:cNvPr>
          <p:cNvSpPr/>
          <p:nvPr/>
        </p:nvSpPr>
        <p:spPr>
          <a:xfrm>
            <a:off x="642152" y="81002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i="0" dirty="0">
                <a:effectLst/>
              </a:rPr>
              <a:t>21. Stoljeće</a:t>
            </a:r>
          </a:p>
          <a:p>
            <a:endParaRPr lang="hr-HR" sz="2800" b="1" i="0" dirty="0">
              <a:effectLst/>
            </a:endParaRPr>
          </a:p>
          <a:p>
            <a:r>
              <a:rPr lang="hr-HR" sz="2800" dirty="0"/>
              <a:t>Š</a:t>
            </a:r>
            <a:r>
              <a:rPr lang="hr-HR" sz="2800" b="0" i="0" dirty="0">
                <a:effectLst/>
              </a:rPr>
              <a:t>minka je postala izraz individualnosti i kreativnosti. </a:t>
            </a:r>
          </a:p>
          <a:p>
            <a:endParaRPr lang="hr-HR" sz="2800" dirty="0"/>
          </a:p>
          <a:p>
            <a:r>
              <a:rPr lang="hr-HR" sz="2800" dirty="0"/>
              <a:t>Make-</a:t>
            </a:r>
            <a:r>
              <a:rPr lang="hr-HR" sz="2800" dirty="0" err="1"/>
              <a:t>up</a:t>
            </a:r>
            <a:r>
              <a:rPr lang="hr-HR" sz="2800" b="0" i="0" dirty="0">
                <a:effectLst/>
              </a:rPr>
              <a:t> je postao alat za </a:t>
            </a:r>
            <a:r>
              <a:rPr lang="hr-HR" sz="2800" b="0" i="0" dirty="0" err="1">
                <a:effectLst/>
              </a:rPr>
              <a:t>samoizražavanje</a:t>
            </a:r>
            <a:r>
              <a:rPr lang="hr-HR" sz="2800" b="0" i="0" dirty="0">
                <a:effectLst/>
              </a:rPr>
              <a:t>, bez obzira na spol, dob ili etničku pripadnost.</a:t>
            </a:r>
          </a:p>
          <a:p>
            <a:endParaRPr lang="hr-HR" sz="2800" dirty="0"/>
          </a:p>
          <a:p>
            <a:r>
              <a:rPr lang="hr-HR" sz="2800" dirty="0"/>
              <a:t>Društvene mreže omogućuju brzo širenje novih trendova.</a:t>
            </a:r>
            <a:endParaRPr lang="hr-HR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111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Šašava Do Kraja - Šašava Do Kraja updated their cover photo.">
            <a:extLst>
              <a:ext uri="{FF2B5EF4-FFF2-40B4-BE49-F238E27FC236}">
                <a16:creationId xmlns:a16="http://schemas.microsoft.com/office/drawing/2014/main" id="{669F7E6C-E09C-44FA-9A46-5FCD9415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79" y="1738637"/>
            <a:ext cx="5424441" cy="338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4EB3E6C-0AC7-4D5E-BD7D-05E4E989E9E0}"/>
              </a:ext>
            </a:extLst>
          </p:cNvPr>
          <p:cNvSpPr/>
          <p:nvPr/>
        </p:nvSpPr>
        <p:spPr>
          <a:xfrm>
            <a:off x="1492927" y="483302"/>
            <a:ext cx="920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Prvi dokumentirani tragovi dekorativne kozmetike  potječu iz starog Egipta (oko 7000 godina prije Krista). Žene i muškarci pridavali su veliku pažnju njezi lica i tijela. </a:t>
            </a:r>
          </a:p>
        </p:txBody>
      </p:sp>
      <p:pic>
        <p:nvPicPr>
          <p:cNvPr id="2052" name="Picture 4" descr="Religija starog Egipta – Dunjalučar">
            <a:extLst>
              <a:ext uri="{FF2B5EF4-FFF2-40B4-BE49-F238E27FC236}">
                <a16:creationId xmlns:a16="http://schemas.microsoft.com/office/drawing/2014/main" id="{B530D478-3502-4D7F-8B54-079B356A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33" y="2583166"/>
            <a:ext cx="7122133" cy="37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2D7896D-D339-46BA-B072-83A6C7D3ED31}"/>
              </a:ext>
            </a:extLst>
          </p:cNvPr>
          <p:cNvSpPr/>
          <p:nvPr/>
        </p:nvSpPr>
        <p:spPr>
          <a:xfrm>
            <a:off x="722048" y="754926"/>
            <a:ext cx="10747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Očne kapke su obrubljivali crnim ugljenom, a kapke bojali u zlatnu, tirkiznu ili crvenu boju. Egipćani su šminku pravili od pougljenih badema, pepela, čađi i olova. </a:t>
            </a:r>
          </a:p>
        </p:txBody>
      </p:sp>
      <p:pic>
        <p:nvPicPr>
          <p:cNvPr id="6" name="Picture 2" descr="Arheološki portal - Osnove make-upa: Drevni Egipat">
            <a:extLst>
              <a:ext uri="{FF2B5EF4-FFF2-40B4-BE49-F238E27FC236}">
                <a16:creationId xmlns:a16="http://schemas.microsoft.com/office/drawing/2014/main" id="{E8827263-C534-439A-9D18-18F0F9D5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93" y="2745420"/>
            <a:ext cx="5373210" cy="32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41580C9-65F8-4597-85B8-4C2EA1B763D2}"/>
              </a:ext>
            </a:extLst>
          </p:cNvPr>
          <p:cNvSpPr/>
          <p:nvPr/>
        </p:nvSpPr>
        <p:spPr>
          <a:xfrm>
            <a:off x="952870" y="2133851"/>
            <a:ext cx="5400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Za održavanje mladolikog izgleda često su na lice stavljali pijavice. </a:t>
            </a:r>
          </a:p>
        </p:txBody>
      </p:sp>
      <p:pic>
        <p:nvPicPr>
          <p:cNvPr id="16388" name="Picture 4" descr="Pitoni, puževi i pijavice u službi ljepote - Miss7.24sata.hr">
            <a:extLst>
              <a:ext uri="{FF2B5EF4-FFF2-40B4-BE49-F238E27FC236}">
                <a16:creationId xmlns:a16="http://schemas.microsoft.com/office/drawing/2014/main" id="{9117052A-2250-4BE6-B94E-C4E43F1F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3" y="1554285"/>
            <a:ext cx="4582589" cy="304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0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5698DDB-2132-4426-BFC8-3F70D10F4041}"/>
              </a:ext>
            </a:extLst>
          </p:cNvPr>
          <p:cNvSpPr/>
          <p:nvPr/>
        </p:nvSpPr>
        <p:spPr>
          <a:xfrm>
            <a:off x="535621" y="731876"/>
            <a:ext cx="10792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Egipatska kraljica, Kleopatra je bila poznata po svojoj ljepoti. Kupala se u kupkama od magarećeg mlijeka s dodatkom eteričnih ulja.</a:t>
            </a:r>
          </a:p>
        </p:txBody>
      </p:sp>
      <p:pic>
        <p:nvPicPr>
          <p:cNvPr id="17410" name="Picture 2" descr="Kleopatra se kupala u kiselom mlijeku za bolju teksturu kože | 24sata">
            <a:extLst>
              <a:ext uri="{FF2B5EF4-FFF2-40B4-BE49-F238E27FC236}">
                <a16:creationId xmlns:a16="http://schemas.microsoft.com/office/drawing/2014/main" id="{7147C1F6-FC37-4107-93AC-273A2FEE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3" y="2485749"/>
            <a:ext cx="6534074" cy="34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8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131BC37-D8BD-412D-978B-8972E109C356}"/>
              </a:ext>
            </a:extLst>
          </p:cNvPr>
          <p:cNvSpPr/>
          <p:nvPr/>
        </p:nvSpPr>
        <p:spPr>
          <a:xfrm>
            <a:off x="1259148" y="708785"/>
            <a:ext cx="9673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U istom periodu u Kini započeo je trend puštanja i lakiranja noktiju. Nokti su se ukrašavali zlatnim i srebrenim „šljokicama” i bili dugački 20-25 cm.</a:t>
            </a:r>
          </a:p>
        </p:txBody>
      </p:sp>
      <p:pic>
        <p:nvPicPr>
          <p:cNvPr id="4098" name="Picture 2" descr="https://povijest.hr/wp-content/uploads/2021/09/Bez-naslova-1-696x392.png">
            <a:extLst>
              <a:ext uri="{FF2B5EF4-FFF2-40B4-BE49-F238E27FC236}">
                <a16:creationId xmlns:a16="http://schemas.microsoft.com/office/drawing/2014/main" id="{04A2C4D6-AC3F-447E-BF2A-C66607D3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43" y="2798311"/>
            <a:ext cx="6276513" cy="35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5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B66B9205-AC35-49FA-B553-046EE13CB246}"/>
              </a:ext>
            </a:extLst>
          </p:cNvPr>
          <p:cNvSpPr/>
          <p:nvPr/>
        </p:nvSpPr>
        <p:spPr>
          <a:xfrm>
            <a:off x="633276" y="1595944"/>
            <a:ext cx="5527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Stari Rimljani intenzivno su koristili šminku.</a:t>
            </a:r>
          </a:p>
          <a:p>
            <a:endParaRPr lang="hr-HR" sz="2800" dirty="0"/>
          </a:p>
          <a:p>
            <a:r>
              <a:rPr lang="hr-HR" sz="2800" dirty="0"/>
              <a:t>Za tamnjenje trepavica i kapaka koristili su crni ugljen, a koristili su i puder i rumenilo. </a:t>
            </a:r>
          </a:p>
        </p:txBody>
      </p:sp>
      <p:pic>
        <p:nvPicPr>
          <p:cNvPr id="14338" name="Picture 2" descr="Historically Accurate Makeup Tutorial | ANCIENT ROME - YouTube">
            <a:extLst>
              <a:ext uri="{FF2B5EF4-FFF2-40B4-BE49-F238E27FC236}">
                <a16:creationId xmlns:a16="http://schemas.microsoft.com/office/drawing/2014/main" id="{2860923D-2FD2-4A4F-955C-49984EA9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7" y="1719557"/>
            <a:ext cx="5092466" cy="28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EF902DD-8F91-42F6-AC8B-B96160D14A34}"/>
              </a:ext>
            </a:extLst>
          </p:cNvPr>
          <p:cNvSpPr/>
          <p:nvPr/>
        </p:nvSpPr>
        <p:spPr>
          <a:xfrm>
            <a:off x="979503" y="625382"/>
            <a:ext cx="10472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Antičko doba (Stari Rim i Stara Grčka) 1200. – 600. godine prije Krista</a:t>
            </a:r>
          </a:p>
          <a:p>
            <a:r>
              <a:rPr lang="hr-HR" sz="2800" dirty="0"/>
              <a:t>     Za bojenje kose koriste se kana, </a:t>
            </a:r>
            <a:r>
              <a:rPr lang="hr-HR" sz="2800" dirty="0" err="1"/>
              <a:t>juglon</a:t>
            </a:r>
            <a:r>
              <a:rPr lang="hr-HR" sz="2800" dirty="0"/>
              <a:t>, čađa i indigo.</a:t>
            </a:r>
            <a:endParaRPr lang="hr-HR" dirty="0"/>
          </a:p>
        </p:txBody>
      </p:sp>
      <p:pic>
        <p:nvPicPr>
          <p:cNvPr id="2050" name="Picture 2" descr="Frizure u starom Rimu">
            <a:extLst>
              <a:ext uri="{FF2B5EF4-FFF2-40B4-BE49-F238E27FC236}">
                <a16:creationId xmlns:a16="http://schemas.microsoft.com/office/drawing/2014/main" id="{80338661-94D7-492A-978B-A988FC84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2547499"/>
            <a:ext cx="2894768" cy="38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izure u starom Rimu">
            <a:extLst>
              <a:ext uri="{FF2B5EF4-FFF2-40B4-BE49-F238E27FC236}">
                <a16:creationId xmlns:a16="http://schemas.microsoft.com/office/drawing/2014/main" id="{434969C6-B30D-474E-A986-F13E430B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82" y="2551836"/>
            <a:ext cx="3007187" cy="38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tyle.techinfus.com/uploads/posts/2014-07/1405839857_13.jpg">
            <a:extLst>
              <a:ext uri="{FF2B5EF4-FFF2-40B4-BE49-F238E27FC236}">
                <a16:creationId xmlns:a16="http://schemas.microsoft.com/office/drawing/2014/main" id="{6B7EE0C5-A636-47A5-A0B9-FC6B0D08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49" y="2547499"/>
            <a:ext cx="3079475" cy="38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352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667</Words>
  <Application>Microsoft Office PowerPoint</Application>
  <PresentationFormat>Široki zaslon</PresentationFormat>
  <Paragraphs>65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Slabo 27px</vt:lpstr>
      <vt:lpstr>Times New Roman</vt:lpstr>
      <vt:lpstr>Tema sustava Office</vt:lpstr>
      <vt:lpstr>Povijesni razvoj make-up-a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Povijesni razvoj make-up-a</dc:title>
  <dc:creator>Željka Vuko</dc:creator>
  <cp:lastModifiedBy>Željka Vuko</cp:lastModifiedBy>
  <cp:revision>33</cp:revision>
  <dcterms:created xsi:type="dcterms:W3CDTF">2025-11-11T19:30:20Z</dcterms:created>
  <dcterms:modified xsi:type="dcterms:W3CDTF">2026-02-04T08:06:35Z</dcterms:modified>
</cp:coreProperties>
</file>